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256" r:id="rId2"/>
    <p:sldId id="383" r:id="rId3"/>
    <p:sldId id="337" r:id="rId4"/>
    <p:sldId id="338" r:id="rId5"/>
    <p:sldId id="340" r:id="rId6"/>
    <p:sldId id="350" r:id="rId7"/>
    <p:sldId id="314" r:id="rId8"/>
    <p:sldId id="326" r:id="rId9"/>
    <p:sldId id="283" r:id="rId10"/>
    <p:sldId id="331" r:id="rId11"/>
    <p:sldId id="384" r:id="rId12"/>
    <p:sldId id="385" r:id="rId13"/>
    <p:sldId id="258" r:id="rId14"/>
    <p:sldId id="342" r:id="rId15"/>
    <p:sldId id="343" r:id="rId16"/>
    <p:sldId id="386" r:id="rId17"/>
    <p:sldId id="391" r:id="rId18"/>
    <p:sldId id="388" r:id="rId19"/>
    <p:sldId id="333" r:id="rId20"/>
    <p:sldId id="335" r:id="rId21"/>
    <p:sldId id="344" r:id="rId22"/>
    <p:sldId id="389" r:id="rId23"/>
    <p:sldId id="390" r:id="rId24"/>
    <p:sldId id="284" r:id="rId25"/>
    <p:sldId id="285" r:id="rId26"/>
    <p:sldId id="346" r:id="rId27"/>
    <p:sldId id="347" r:id="rId28"/>
    <p:sldId id="286" r:id="rId29"/>
    <p:sldId id="287" r:id="rId30"/>
    <p:sldId id="288" r:id="rId31"/>
    <p:sldId id="294" r:id="rId32"/>
    <p:sldId id="296" r:id="rId33"/>
    <p:sldId id="297" r:id="rId34"/>
    <p:sldId id="298" r:id="rId35"/>
    <p:sldId id="299" r:id="rId36"/>
    <p:sldId id="349" r:id="rId37"/>
    <p:sldId id="300" r:id="rId38"/>
    <p:sldId id="301" r:id="rId39"/>
    <p:sldId id="302" r:id="rId40"/>
    <p:sldId id="327" r:id="rId41"/>
    <p:sldId id="319" r:id="rId42"/>
    <p:sldId id="320" r:id="rId43"/>
    <p:sldId id="392" r:id="rId44"/>
    <p:sldId id="395" r:id="rId45"/>
    <p:sldId id="396" r:id="rId46"/>
    <p:sldId id="393" r:id="rId47"/>
    <p:sldId id="321" r:id="rId48"/>
    <p:sldId id="322" r:id="rId49"/>
    <p:sldId id="397" r:id="rId50"/>
    <p:sldId id="323" r:id="rId51"/>
    <p:sldId id="398" r:id="rId52"/>
    <p:sldId id="399" r:id="rId53"/>
    <p:sldId id="400" r:id="rId54"/>
    <p:sldId id="324" r:id="rId55"/>
    <p:sldId id="325" r:id="rId56"/>
    <p:sldId id="328" r:id="rId57"/>
    <p:sldId id="315" r:id="rId58"/>
    <p:sldId id="316" r:id="rId59"/>
    <p:sldId id="317" r:id="rId60"/>
    <p:sldId id="387" r:id="rId61"/>
    <p:sldId id="318" r:id="rId62"/>
    <p:sldId id="351" r:id="rId63"/>
    <p:sldId id="352" r:id="rId64"/>
    <p:sldId id="353" r:id="rId65"/>
    <p:sldId id="354" r:id="rId66"/>
    <p:sldId id="415" r:id="rId67"/>
    <p:sldId id="355" r:id="rId68"/>
    <p:sldId id="356" r:id="rId69"/>
    <p:sldId id="357" r:id="rId70"/>
    <p:sldId id="358" r:id="rId71"/>
    <p:sldId id="359" r:id="rId72"/>
    <p:sldId id="360" r:id="rId73"/>
    <p:sldId id="361" r:id="rId74"/>
    <p:sldId id="362" r:id="rId75"/>
    <p:sldId id="363" r:id="rId76"/>
    <p:sldId id="364" r:id="rId77"/>
    <p:sldId id="365" r:id="rId78"/>
    <p:sldId id="401" r:id="rId79"/>
    <p:sldId id="403" r:id="rId80"/>
    <p:sldId id="405" r:id="rId81"/>
    <p:sldId id="404" r:id="rId82"/>
    <p:sldId id="407" r:id="rId83"/>
    <p:sldId id="409" r:id="rId84"/>
    <p:sldId id="410" r:id="rId85"/>
    <p:sldId id="411" r:id="rId86"/>
    <p:sldId id="366" r:id="rId87"/>
    <p:sldId id="367" r:id="rId88"/>
    <p:sldId id="381" r:id="rId89"/>
    <p:sldId id="413" r:id="rId90"/>
    <p:sldId id="412" r:id="rId91"/>
    <p:sldId id="382" r:id="rId92"/>
    <p:sldId id="368" r:id="rId93"/>
    <p:sldId id="369" r:id="rId94"/>
    <p:sldId id="370" r:id="rId95"/>
    <p:sldId id="414" r:id="rId96"/>
    <p:sldId id="371" r:id="rId97"/>
    <p:sldId id="372" r:id="rId98"/>
    <p:sldId id="373" r:id="rId99"/>
    <p:sldId id="374" r:id="rId100"/>
    <p:sldId id="375" r:id="rId101"/>
    <p:sldId id="376" r:id="rId102"/>
    <p:sldId id="377" r:id="rId103"/>
    <p:sldId id="379" r:id="rId104"/>
    <p:sldId id="380" r:id="rId10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12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B4380-7DD4-4899-AA34-2938E30EB477}" type="datetimeFigureOut">
              <a:rPr lang="fr-FR" smtClean="0"/>
              <a:t>14/11/2017</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106D7-8E16-4FD0-A552-C44C39554ABB}" type="slidenum">
              <a:rPr lang="fr-FR" smtClean="0"/>
              <a:t>‹N°›</a:t>
            </a:fld>
            <a:endParaRPr lang="fr-FR"/>
          </a:p>
        </p:txBody>
      </p:sp>
    </p:spTree>
    <p:extLst>
      <p:ext uri="{BB962C8B-B14F-4D97-AF65-F5344CB8AC3E}">
        <p14:creationId xmlns:p14="http://schemas.microsoft.com/office/powerpoint/2010/main" val="2962331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2C23AEA3-5C9D-4FB5-B0F3-591C663DFD62}" type="slidenum">
              <a:rPr lang="fr-FR" smtClean="0"/>
              <a:pPr>
                <a:defRPr/>
              </a:pPr>
              <a:t>5</a:t>
            </a:fld>
            <a:endParaRPr lang="fr-FR"/>
          </a:p>
        </p:txBody>
      </p:sp>
    </p:spTree>
    <p:extLst>
      <p:ext uri="{BB962C8B-B14F-4D97-AF65-F5344CB8AC3E}">
        <p14:creationId xmlns:p14="http://schemas.microsoft.com/office/powerpoint/2010/main" val="279117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1E2945D-F3EB-4B20-9185-439A4BBB40FC}" type="slidenum">
              <a:rPr lang="fr-FR" smtClean="0"/>
              <a:t>81</a:t>
            </a:fld>
            <a:endParaRPr lang="fr-FR"/>
          </a:p>
        </p:txBody>
      </p:sp>
    </p:spTree>
    <p:extLst>
      <p:ext uri="{BB962C8B-B14F-4D97-AF65-F5344CB8AC3E}">
        <p14:creationId xmlns:p14="http://schemas.microsoft.com/office/powerpoint/2010/main" val="4118183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9A0D01DB-0D5C-44E1-87E2-6984B7948969}" type="datetimeFigureOut">
              <a:rPr lang="fr-FR" smtClean="0"/>
              <a:t>14/11/2017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257814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9A0D01DB-0D5C-44E1-87E2-6984B7948969}" type="datetimeFigureOut">
              <a:rPr lang="fr-FR" smtClean="0"/>
              <a:t>14/11/2017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180348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9A0D01DB-0D5C-44E1-87E2-6984B7948969}" type="datetimeFigureOut">
              <a:rPr lang="fr-FR" smtClean="0"/>
              <a:t>14/11/2017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340051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9A0D01DB-0D5C-44E1-87E2-6984B7948969}" type="datetimeFigureOut">
              <a:rPr lang="fr-FR" smtClean="0"/>
              <a:t>14/11/2017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271835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9A0D01DB-0D5C-44E1-87E2-6984B7948969}" type="datetimeFigureOut">
              <a:rPr lang="fr-FR" smtClean="0"/>
              <a:t>14/11/2017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3481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A0D01DB-0D5C-44E1-87E2-6984B7948969}" type="datetimeFigureOut">
              <a:rPr lang="fr-FR" smtClean="0"/>
              <a:t>14/11/2017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962949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9A0D01DB-0D5C-44E1-87E2-6984B7948969}" type="datetimeFigureOut">
              <a:rPr lang="fr-FR" smtClean="0"/>
              <a:t>14/11/2017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1966350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9A0D01DB-0D5C-44E1-87E2-6984B7948969}" type="datetimeFigureOut">
              <a:rPr lang="fr-FR" smtClean="0"/>
              <a:t>14/11/2017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422275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0D01DB-0D5C-44E1-87E2-6984B7948969}" type="datetimeFigureOut">
              <a:rPr lang="fr-FR" smtClean="0"/>
              <a:t>14/11/2017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2559351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A0D01DB-0D5C-44E1-87E2-6984B7948969}" type="datetimeFigureOut">
              <a:rPr lang="fr-FR" smtClean="0"/>
              <a:t>14/11/2017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1965997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A0D01DB-0D5C-44E1-87E2-6984B7948969}" type="datetimeFigureOut">
              <a:rPr lang="fr-FR" smtClean="0"/>
              <a:t>14/11/2017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A1FA9C7-23BA-490C-8DEB-7794F3D68FFD}" type="slidenum">
              <a:rPr lang="fr-FR" smtClean="0"/>
              <a:t>‹N°›</a:t>
            </a:fld>
            <a:endParaRPr lang="fr-FR"/>
          </a:p>
        </p:txBody>
      </p:sp>
    </p:spTree>
    <p:extLst>
      <p:ext uri="{BB962C8B-B14F-4D97-AF65-F5344CB8AC3E}">
        <p14:creationId xmlns:p14="http://schemas.microsoft.com/office/powerpoint/2010/main" val="1852258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D01DB-0D5C-44E1-87E2-6984B7948969}" type="datetimeFigureOut">
              <a:rPr lang="fr-FR" smtClean="0"/>
              <a:t>14/11/2017</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1FA9C7-23BA-490C-8DEB-7794F3D68FFD}" type="slidenum">
              <a:rPr lang="fr-FR" smtClean="0"/>
              <a:t>‹N°›</a:t>
            </a:fld>
            <a:endParaRPr lang="fr-FR"/>
          </a:p>
        </p:txBody>
      </p:sp>
    </p:spTree>
    <p:extLst>
      <p:ext uri="{BB962C8B-B14F-4D97-AF65-F5344CB8AC3E}">
        <p14:creationId xmlns:p14="http://schemas.microsoft.com/office/powerpoint/2010/main" val="1824714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jp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5" Type="http://schemas.openxmlformats.org/officeDocument/2006/relationships/image" Target="../media/image92.jpeg"/><Relationship Id="rId4" Type="http://schemas.openxmlformats.org/officeDocument/2006/relationships/image" Target="../media/image91.jpeg"/></Relationships>
</file>

<file path=ppt/slides/_rels/slide6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jpg"/></Relationships>
</file>

<file path=ppt/slides/_rels/slide6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4" Type="http://schemas.openxmlformats.org/officeDocument/2006/relationships/image" Target="../media/image98.jpeg"/></Relationships>
</file>

<file path=ppt/slides/_rels/slide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 Id="rId5" Type="http://schemas.openxmlformats.org/officeDocument/2006/relationships/image" Target="../media/image102.jpeg"/><Relationship Id="rId4" Type="http://schemas.openxmlformats.org/officeDocument/2006/relationships/image" Target="../media/image101.jpeg"/></Relationships>
</file>

<file path=ppt/slides/_rels/slide6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 Id="rId5" Type="http://schemas.openxmlformats.org/officeDocument/2006/relationships/image" Target="../media/image109.jpeg"/><Relationship Id="rId4" Type="http://schemas.openxmlformats.org/officeDocument/2006/relationships/image" Target="../media/image108.jpeg"/></Relationships>
</file>

<file path=ppt/slides/_rels/slide7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jpeg"/><Relationship Id="rId7" Type="http://schemas.openxmlformats.org/officeDocument/2006/relationships/image" Target="../media/image123.jpeg"/><Relationship Id="rId2" Type="http://schemas.openxmlformats.org/officeDocument/2006/relationships/image" Target="../media/image118.jpeg"/><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jpeg"/><Relationship Id="rId10" Type="http://schemas.openxmlformats.org/officeDocument/2006/relationships/image" Target="../media/image126.jpeg"/><Relationship Id="rId4" Type="http://schemas.openxmlformats.org/officeDocument/2006/relationships/image" Target="../media/image120.jpeg"/><Relationship Id="rId9" Type="http://schemas.openxmlformats.org/officeDocument/2006/relationships/image" Target="../media/image125.jpeg"/></Relationships>
</file>

<file path=ppt/slides/_rels/slide7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0.jpeg"/></Relationships>
</file>

<file path=ppt/slides/_rels/slide8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jpeg"/></Relationships>
</file>

<file path=ppt/slides/_rels/slide8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7.xml"/><Relationship Id="rId4" Type="http://schemas.openxmlformats.org/officeDocument/2006/relationships/image" Target="../media/image139.jpeg"/></Relationships>
</file>

<file path=ppt/slides/_rels/slide92.xml.rels><?xml version="1.0" encoding="UTF-8" standalone="yes"?>
<Relationships xmlns="http://schemas.openxmlformats.org/package/2006/relationships"><Relationship Id="rId3" Type="http://schemas.openxmlformats.org/officeDocument/2006/relationships/image" Target="../media/image145.jpeg"/><Relationship Id="rId7" Type="http://schemas.openxmlformats.org/officeDocument/2006/relationships/image" Target="../media/image149.jpeg"/><Relationship Id="rId2" Type="http://schemas.openxmlformats.org/officeDocument/2006/relationships/image" Target="../media/image144.jpeg"/><Relationship Id="rId1" Type="http://schemas.openxmlformats.org/officeDocument/2006/relationships/slideLayout" Target="../slideLayouts/slideLayout7.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9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5" Type="http://schemas.openxmlformats.org/officeDocument/2006/relationships/image" Target="../media/image153.jpeg"/><Relationship Id="rId4" Type="http://schemas.openxmlformats.org/officeDocument/2006/relationships/image" Target="../media/image152.jpeg"/></Relationships>
</file>

<file path=ppt/slides/_rels/slide9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7.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9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7.xml"/><Relationship Id="rId5" Type="http://schemas.openxmlformats.org/officeDocument/2006/relationships/image" Target="../media/image163.jpeg"/><Relationship Id="rId4" Type="http://schemas.openxmlformats.org/officeDocument/2006/relationships/image" Target="../media/image162.jpeg"/></Relationships>
</file>

<file path=ppt/slides/_rels/slide97.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7.xml"/><Relationship Id="rId4" Type="http://schemas.openxmlformats.org/officeDocument/2006/relationships/image" Target="../media/image166.jpeg"/></Relationships>
</file>

<file path=ppt/slides/_rels/slide98.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41294" y="2883879"/>
            <a:ext cx="8565777" cy="830997"/>
          </a:xfrm>
          <a:prstGeom prst="rect">
            <a:avLst/>
          </a:prstGeom>
          <a:noFill/>
        </p:spPr>
        <p:txBody>
          <a:bodyPr wrap="square" rtlCol="0">
            <a:spAutoFit/>
          </a:bodyPr>
          <a:lstStyle/>
          <a:p>
            <a:r>
              <a:rPr lang="fr-FR" sz="2000" dirty="0" smtClean="0">
                <a:latin typeface="Times New Roman" panose="02020603050405020304" pitchFamily="18" charset="0"/>
                <a:cs typeface="Times New Roman" panose="02020603050405020304" pitchFamily="18" charset="0"/>
              </a:rPr>
              <a:t>LCH1Y7 - 3</a:t>
            </a:r>
            <a:r>
              <a:rPr lang="fr-FR" sz="2000" baseline="30000" dirty="0" smtClean="0">
                <a:latin typeface="Times New Roman" panose="02020603050405020304" pitchFamily="18" charset="0"/>
                <a:cs typeface="Times New Roman" panose="02020603050405020304" pitchFamily="18" charset="0"/>
              </a:rPr>
              <a:t>ème</a:t>
            </a:r>
            <a:r>
              <a:rPr lang="fr-FR" sz="2000" dirty="0" smtClean="0">
                <a:latin typeface="Times New Roman" panose="02020603050405020304" pitchFamily="18" charset="0"/>
                <a:cs typeface="Times New Roman" panose="02020603050405020304" pitchFamily="18" charset="0"/>
              </a:rPr>
              <a:t> partie /</a:t>
            </a:r>
          </a:p>
          <a:p>
            <a:r>
              <a:rPr lang="fr-FR" sz="2800" dirty="0" smtClean="0">
                <a:latin typeface="Times New Roman" panose="02020603050405020304" pitchFamily="18" charset="0"/>
                <a:cs typeface="Times New Roman" panose="02020603050405020304" pitchFamily="18" charset="0"/>
              </a:rPr>
              <a:t>APPRENDRE A VOIR L’ARCHITECTURE</a:t>
            </a:r>
          </a:p>
        </p:txBody>
      </p:sp>
      <p:sp>
        <p:nvSpPr>
          <p:cNvPr id="3" name="ZoneTexte 2"/>
          <p:cNvSpPr txBox="1"/>
          <p:nvPr/>
        </p:nvSpPr>
        <p:spPr>
          <a:xfrm>
            <a:off x="941294" y="578224"/>
            <a:ext cx="7221071" cy="1938992"/>
          </a:xfrm>
          <a:prstGeom prst="rect">
            <a:avLst/>
          </a:prstGeom>
          <a:noFill/>
        </p:spPr>
        <p:txBody>
          <a:bodyPr wrap="square" rtlCol="0">
            <a:spAutoFit/>
          </a:bodyPr>
          <a:lstStyle/>
          <a:p>
            <a:r>
              <a:rPr lang="fr-FR" sz="3600" dirty="0" smtClean="0">
                <a:latin typeface="Times New Roman" panose="02020603050405020304" pitchFamily="18" charset="0"/>
                <a:cs typeface="Times New Roman" panose="02020603050405020304" pitchFamily="18" charset="0"/>
              </a:rPr>
              <a:t>DECOUVRIR L’HISTOIRE DE </a:t>
            </a:r>
            <a:r>
              <a:rPr lang="fr-FR" sz="6600" dirty="0" smtClean="0">
                <a:latin typeface="Times New Roman" panose="02020603050405020304" pitchFamily="18" charset="0"/>
                <a:cs typeface="Times New Roman" panose="02020603050405020304" pitchFamily="18" charset="0"/>
              </a:rPr>
              <a:t>L’ART</a:t>
            </a:r>
          </a:p>
          <a:p>
            <a:r>
              <a:rPr lang="fr-FR" smtClean="0">
                <a:latin typeface="Times New Roman" panose="02020603050405020304" pitchFamily="18" charset="0"/>
                <a:cs typeface="Times New Roman" panose="02020603050405020304" pitchFamily="18" charset="0"/>
              </a:rPr>
              <a:t>LCH1Y7</a:t>
            </a:r>
            <a:endParaRPr lang="fr-FR" sz="1000" dirty="0">
              <a:latin typeface="Times New Roman" panose="02020603050405020304" pitchFamily="18" charset="0"/>
              <a:cs typeface="Times New Roman" panose="02020603050405020304" pitchFamily="18" charset="0"/>
            </a:endParaRPr>
          </a:p>
        </p:txBody>
      </p:sp>
      <p:sp>
        <p:nvSpPr>
          <p:cNvPr id="4" name="ZoneTexte 3"/>
          <p:cNvSpPr txBox="1"/>
          <p:nvPr/>
        </p:nvSpPr>
        <p:spPr>
          <a:xfrm>
            <a:off x="941294" y="5526741"/>
            <a:ext cx="7772400" cy="1015663"/>
          </a:xfrm>
          <a:prstGeom prst="rect">
            <a:avLst/>
          </a:prstGeom>
          <a:noFill/>
        </p:spPr>
        <p:txBody>
          <a:bodyPr wrap="square" rtlCol="0">
            <a:spAutoFit/>
          </a:bodyPr>
          <a:lstStyle/>
          <a:p>
            <a:r>
              <a:rPr lang="fr-FR" altLang="fr-FR" sz="1600" dirty="0">
                <a:latin typeface="Times New Roman" panose="02020603050405020304" pitchFamily="18" charset="0"/>
                <a:cs typeface="Times New Roman" panose="02020603050405020304" pitchFamily="18" charset="0"/>
              </a:rPr>
              <a:t>© Gilles Ragot-2016-2017</a:t>
            </a:r>
            <a:br>
              <a:rPr lang="fr-FR" altLang="fr-FR" sz="1600" dirty="0">
                <a:latin typeface="Times New Roman" panose="02020603050405020304" pitchFamily="18" charset="0"/>
                <a:cs typeface="Times New Roman" panose="02020603050405020304" pitchFamily="18" charset="0"/>
              </a:rPr>
            </a:br>
            <a:r>
              <a:rPr lang="fr-FR" altLang="fr-FR" sz="1600" dirty="0">
                <a:latin typeface="Times New Roman" panose="02020603050405020304" pitchFamily="18" charset="0"/>
                <a:cs typeface="Times New Roman" panose="02020603050405020304" pitchFamily="18" charset="0"/>
              </a:rPr>
              <a:t>Professeur d’Art contemporain à l’Université Bordeaux Montaigne</a:t>
            </a:r>
            <a:br>
              <a:rPr lang="fr-FR" altLang="fr-FR" sz="1600" dirty="0">
                <a:latin typeface="Times New Roman" panose="02020603050405020304" pitchFamily="18" charset="0"/>
                <a:cs typeface="Times New Roman" panose="02020603050405020304" pitchFamily="18" charset="0"/>
              </a:rPr>
            </a:br>
            <a:r>
              <a:rPr lang="fr-FR" altLang="fr-FR" sz="1200" dirty="0">
                <a:latin typeface="Times New Roman" panose="02020603050405020304" pitchFamily="18" charset="0"/>
                <a:cs typeface="Times New Roman" panose="02020603050405020304" pitchFamily="18" charset="0"/>
              </a:rPr>
              <a:t>Ancien Professeur à l’Ecole Nationale Supérieure d’Architecture et de Paysage de Bordeaux</a:t>
            </a:r>
            <a:endParaRPr lang="fr-FR" altLang="fr-FR" sz="1600" dirty="0">
              <a:latin typeface="Times New Roman" panose="02020603050405020304" pitchFamily="18" charset="0"/>
              <a:cs typeface="Times New Roman" panose="02020603050405020304" pitchFamily="18" charset="0"/>
            </a:endParaRPr>
          </a:p>
          <a:p>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295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35718" y="0"/>
            <a:ext cx="4036423" cy="6858000"/>
          </a:xfrm>
          <a:prstGeom prst="rect">
            <a:avLst/>
          </a:prstGeom>
        </p:spPr>
      </p:pic>
      <p:sp>
        <p:nvSpPr>
          <p:cNvPr id="3" name="Text Box 5"/>
          <p:cNvSpPr txBox="1">
            <a:spLocks noChangeArrowheads="1"/>
          </p:cNvSpPr>
          <p:nvPr/>
        </p:nvSpPr>
        <p:spPr bwMode="auto">
          <a:xfrm>
            <a:off x="658906" y="6027084"/>
            <a:ext cx="43211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32" charset="0"/>
              </a:defRPr>
            </a:lvl1pPr>
            <a:lvl2pPr marL="742950" indent="-285750">
              <a:defRPr sz="2400">
                <a:solidFill>
                  <a:schemeClr val="tx1"/>
                </a:solidFill>
                <a:latin typeface="Times" pitchFamily="-32" charset="0"/>
              </a:defRPr>
            </a:lvl2pPr>
            <a:lvl3pPr marL="1143000" indent="-228600">
              <a:defRPr sz="2400">
                <a:solidFill>
                  <a:schemeClr val="tx1"/>
                </a:solidFill>
                <a:latin typeface="Times" pitchFamily="-32" charset="0"/>
              </a:defRPr>
            </a:lvl3pPr>
            <a:lvl4pPr marL="1600200" indent="-228600">
              <a:defRPr sz="2400">
                <a:solidFill>
                  <a:schemeClr val="tx1"/>
                </a:solidFill>
                <a:latin typeface="Times" pitchFamily="-32" charset="0"/>
              </a:defRPr>
            </a:lvl4pPr>
            <a:lvl5pPr marL="2057400" indent="-228600">
              <a:defRPr sz="2400">
                <a:solidFill>
                  <a:schemeClr val="tx1"/>
                </a:solidFill>
                <a:latin typeface="Times" pitchFamily="-32" charset="0"/>
              </a:defRPr>
            </a:lvl5pPr>
            <a:lvl6pPr marL="2514600" indent="-228600" eaLnBrk="0" fontAlgn="base" hangingPunct="0">
              <a:spcBef>
                <a:spcPct val="0"/>
              </a:spcBef>
              <a:spcAft>
                <a:spcPct val="0"/>
              </a:spcAft>
              <a:defRPr sz="2400">
                <a:solidFill>
                  <a:schemeClr val="tx1"/>
                </a:solidFill>
                <a:latin typeface="Times" pitchFamily="-32" charset="0"/>
              </a:defRPr>
            </a:lvl6pPr>
            <a:lvl7pPr marL="2971800" indent="-228600" eaLnBrk="0" fontAlgn="base" hangingPunct="0">
              <a:spcBef>
                <a:spcPct val="0"/>
              </a:spcBef>
              <a:spcAft>
                <a:spcPct val="0"/>
              </a:spcAft>
              <a:defRPr sz="2400">
                <a:solidFill>
                  <a:schemeClr val="tx1"/>
                </a:solidFill>
                <a:latin typeface="Times" pitchFamily="-32" charset="0"/>
              </a:defRPr>
            </a:lvl7pPr>
            <a:lvl8pPr marL="3429000" indent="-228600" eaLnBrk="0" fontAlgn="base" hangingPunct="0">
              <a:spcBef>
                <a:spcPct val="0"/>
              </a:spcBef>
              <a:spcAft>
                <a:spcPct val="0"/>
              </a:spcAft>
              <a:defRPr sz="2400">
                <a:solidFill>
                  <a:schemeClr val="tx1"/>
                </a:solidFill>
                <a:latin typeface="Times" pitchFamily="-32" charset="0"/>
              </a:defRPr>
            </a:lvl8pPr>
            <a:lvl9pPr marL="3886200" indent="-228600" eaLnBrk="0" fontAlgn="base" hangingPunct="0">
              <a:spcBef>
                <a:spcPct val="0"/>
              </a:spcBef>
              <a:spcAft>
                <a:spcPct val="0"/>
              </a:spcAft>
              <a:defRPr sz="2400">
                <a:solidFill>
                  <a:schemeClr val="tx1"/>
                </a:solidFill>
                <a:latin typeface="Times" pitchFamily="-32" charset="0"/>
              </a:defRPr>
            </a:lvl9pPr>
          </a:lstStyle>
          <a:p>
            <a:pPr algn="r" eaLnBrk="1" fontAlgn="auto" hangingPunct="1">
              <a:spcBef>
                <a:spcPct val="50000"/>
              </a:spcBef>
              <a:spcAft>
                <a:spcPts val="0"/>
              </a:spcAft>
              <a:defRPr/>
            </a:pPr>
            <a:r>
              <a:rPr lang="fr-FR" sz="1800" dirty="0" smtClean="0">
                <a:latin typeface="+mn-lt"/>
              </a:rPr>
              <a:t>Marc-Antoine Laugier</a:t>
            </a:r>
            <a:br>
              <a:rPr lang="fr-FR" sz="1800" dirty="0" smtClean="0">
                <a:latin typeface="+mn-lt"/>
              </a:rPr>
            </a:br>
            <a:r>
              <a:rPr lang="fr-FR" sz="1800" dirty="0" smtClean="0">
                <a:latin typeface="+mn-lt"/>
              </a:rPr>
              <a:t>(1713-1769)</a:t>
            </a:r>
          </a:p>
        </p:txBody>
      </p:sp>
      <p:sp>
        <p:nvSpPr>
          <p:cNvPr id="4" name="ZoneTexte 3"/>
          <p:cNvSpPr txBox="1">
            <a:spLocks noChangeArrowheads="1"/>
          </p:cNvSpPr>
          <p:nvPr/>
        </p:nvSpPr>
        <p:spPr bwMode="auto">
          <a:xfrm>
            <a:off x="188727" y="1756869"/>
            <a:ext cx="4275697"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fr-FR" altLang="fr-FR" sz="2000" dirty="0" smtClean="0"/>
              <a:t>« Bien des habitations sur le globe ne sont encore que des toits : tentes, huttes, igloos, cabanes, paillotes ne se composent encore aujourd’hui, que de cet élément premier et essentiel. »</a:t>
            </a:r>
          </a:p>
          <a:p>
            <a:pPr eaLnBrk="1" hangingPunct="1">
              <a:lnSpc>
                <a:spcPct val="150000"/>
              </a:lnSpc>
              <a:spcBef>
                <a:spcPct val="0"/>
              </a:spcBef>
              <a:buFontTx/>
              <a:buNone/>
            </a:pPr>
            <a:endParaRPr lang="fr-FR" altLang="fr-FR" sz="2000" dirty="0" smtClean="0"/>
          </a:p>
          <a:p>
            <a:pPr algn="r" eaLnBrk="1" hangingPunct="1">
              <a:spcBef>
                <a:spcPct val="0"/>
              </a:spcBef>
              <a:buFontTx/>
              <a:buNone/>
            </a:pPr>
            <a:r>
              <a:rPr lang="fr-FR" altLang="fr-FR" sz="1600" dirty="0" smtClean="0"/>
              <a:t>Roland </a:t>
            </a:r>
            <a:r>
              <a:rPr lang="fr-FR" altLang="fr-FR" sz="1600" dirty="0" err="1" smtClean="0"/>
              <a:t>Bechmann</a:t>
            </a:r>
            <a:r>
              <a:rPr lang="fr-FR" altLang="fr-FR" sz="1600" dirty="0" smtClean="0"/>
              <a:t>, « La maison est d’abord un toit »  </a:t>
            </a:r>
            <a:r>
              <a:rPr lang="fr-FR" altLang="fr-FR" sz="1600" i="1" dirty="0" smtClean="0"/>
              <a:t>La Maison Française</a:t>
            </a:r>
            <a:r>
              <a:rPr lang="fr-FR" altLang="fr-FR" sz="1600" dirty="0" smtClean="0"/>
              <a:t>, n°2, 1947, p.18</a:t>
            </a:r>
            <a:endParaRPr lang="fr-FR" altLang="fr-FR" sz="1600" dirty="0"/>
          </a:p>
        </p:txBody>
      </p:sp>
    </p:spTree>
    <p:extLst>
      <p:ext uri="{BB962C8B-B14F-4D97-AF65-F5344CB8AC3E}">
        <p14:creationId xmlns:p14="http://schemas.microsoft.com/office/powerpoint/2010/main" val="294944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69635" name="Text Box 3"/>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69636" name="Text Box 4"/>
          <p:cNvSpPr txBox="1">
            <a:spLocks noChangeArrowheads="1"/>
          </p:cNvSpPr>
          <p:nvPr/>
        </p:nvSpPr>
        <p:spPr bwMode="auto">
          <a:xfrm>
            <a:off x="179388" y="36433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FORMELLE</a:t>
            </a:r>
          </a:p>
        </p:txBody>
      </p:sp>
      <p:sp>
        <p:nvSpPr>
          <p:cNvPr id="69637" name="Text Box 5"/>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69638" name="Text Box 6"/>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69639" name="Text Box 7"/>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69640" name="Text Box 8"/>
          <p:cNvSpPr txBox="1">
            <a:spLocks noChangeArrowheads="1"/>
          </p:cNvSpPr>
          <p:nvPr/>
        </p:nvSpPr>
        <p:spPr bwMode="auto">
          <a:xfrm>
            <a:off x="179388" y="5149850"/>
            <a:ext cx="4176712"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a:t>
            </a:r>
            <a:r>
              <a:rPr lang="fr-FR"/>
              <a:t> </a:t>
            </a:r>
            <a:r>
              <a:rPr lang="fr-FR">
                <a:solidFill>
                  <a:schemeClr val="tx1"/>
                </a:solidFill>
              </a:rPr>
              <a:t>SYMBOLIQUE</a:t>
            </a:r>
          </a:p>
        </p:txBody>
      </p:sp>
      <p:sp>
        <p:nvSpPr>
          <p:cNvPr id="69641" name="Text Box 9"/>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69642" name="Text Box 10"/>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69643"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69646" name="Text Box 14"/>
          <p:cNvSpPr txBox="1">
            <a:spLocks noChangeArrowheads="1"/>
          </p:cNvSpPr>
          <p:nvPr/>
        </p:nvSpPr>
        <p:spPr bwMode="auto">
          <a:xfrm>
            <a:off x="4572000" y="4646613"/>
            <a:ext cx="432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Symbolisme du décor</a:t>
            </a:r>
          </a:p>
        </p:txBody>
      </p:sp>
      <p:sp>
        <p:nvSpPr>
          <p:cNvPr id="69647" name="Text Box 15"/>
          <p:cNvSpPr txBox="1">
            <a:spLocks noChangeArrowheads="1"/>
          </p:cNvSpPr>
          <p:nvPr/>
        </p:nvSpPr>
        <p:spPr bwMode="auto">
          <a:xfrm>
            <a:off x="4572000" y="5222875"/>
            <a:ext cx="4321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Symbolisme politique et social de l’édifice</a:t>
            </a:r>
          </a:p>
        </p:txBody>
      </p:sp>
      <p:sp>
        <p:nvSpPr>
          <p:cNvPr id="69648" name="Text Box 16"/>
          <p:cNvSpPr txBox="1">
            <a:spLocks noChangeArrowheads="1"/>
          </p:cNvSpPr>
          <p:nvPr/>
        </p:nvSpPr>
        <p:spPr bwMode="auto">
          <a:xfrm>
            <a:off x="4572000" y="5799138"/>
            <a:ext cx="432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Place dans la ville</a:t>
            </a:r>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20721" y="584772"/>
            <a:ext cx="5072454" cy="3563366"/>
          </a:xfrm>
          <a:prstGeom prst="rect">
            <a:avLst/>
          </a:prstGeom>
        </p:spPr>
      </p:pic>
    </p:spTree>
    <p:extLst>
      <p:ext uri="{BB962C8B-B14F-4D97-AF65-F5344CB8AC3E}">
        <p14:creationId xmlns:p14="http://schemas.microsoft.com/office/powerpoint/2010/main" val="72245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646"/>
                                        </p:tgtEl>
                                        <p:attrNameLst>
                                          <p:attrName>style.visibility</p:attrName>
                                        </p:attrNameLst>
                                      </p:cBhvr>
                                      <p:to>
                                        <p:strVal val="visible"/>
                                      </p:to>
                                    </p:set>
                                    <p:animEffect transition="in" filter="fade">
                                      <p:cBhvr>
                                        <p:cTn id="10" dur="1500"/>
                                        <p:tgtEl>
                                          <p:spTgt spid="696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647"/>
                                        </p:tgtEl>
                                        <p:attrNameLst>
                                          <p:attrName>style.visibility</p:attrName>
                                        </p:attrNameLst>
                                      </p:cBhvr>
                                      <p:to>
                                        <p:strVal val="visible"/>
                                      </p:to>
                                    </p:set>
                                    <p:animEffect transition="in" filter="fade">
                                      <p:cBhvr>
                                        <p:cTn id="13" dur="1500"/>
                                        <p:tgtEl>
                                          <p:spTgt spid="696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648"/>
                                        </p:tgtEl>
                                        <p:attrNameLst>
                                          <p:attrName>style.visibility</p:attrName>
                                        </p:attrNameLst>
                                      </p:cBhvr>
                                      <p:to>
                                        <p:strVal val="visible"/>
                                      </p:to>
                                    </p:set>
                                    <p:animEffect transition="in" filter="fade">
                                      <p:cBhvr>
                                        <p:cTn id="16" dur="1500"/>
                                        <p:tgtEl>
                                          <p:spTgt spid="69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6" grpId="0"/>
      <p:bldP spid="69647" grpId="0"/>
      <p:bldP spid="6964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70659" name="Text Box 3"/>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70660" name="Text Box 4"/>
          <p:cNvSpPr txBox="1">
            <a:spLocks noChangeArrowheads="1"/>
          </p:cNvSpPr>
          <p:nvPr/>
        </p:nvSpPr>
        <p:spPr bwMode="auto">
          <a:xfrm>
            <a:off x="179388" y="36433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LA DIMENSION FORMELLE</a:t>
            </a:r>
          </a:p>
        </p:txBody>
      </p:sp>
      <p:sp>
        <p:nvSpPr>
          <p:cNvPr id="70661" name="Text Box 5"/>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70662" name="Text Box 6"/>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70663" name="Text Box 7"/>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70664" name="Text Box 8"/>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SYMBOLIQUE</a:t>
            </a:r>
          </a:p>
        </p:txBody>
      </p:sp>
      <p:sp>
        <p:nvSpPr>
          <p:cNvPr id="70665" name="Text Box 9"/>
          <p:cNvSpPr txBox="1">
            <a:spLocks noChangeArrowheads="1"/>
          </p:cNvSpPr>
          <p:nvPr/>
        </p:nvSpPr>
        <p:spPr bwMode="auto">
          <a:xfrm>
            <a:off x="179388" y="5653088"/>
            <a:ext cx="41767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ECONOMIQUE</a:t>
            </a:r>
          </a:p>
        </p:txBody>
      </p:sp>
      <p:sp>
        <p:nvSpPr>
          <p:cNvPr id="70666" name="Text Box 10"/>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70667"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70671" name="Text Box 15"/>
          <p:cNvSpPr txBox="1">
            <a:spLocks noChangeArrowheads="1"/>
          </p:cNvSpPr>
          <p:nvPr/>
        </p:nvSpPr>
        <p:spPr bwMode="auto">
          <a:xfrm>
            <a:off x="4572000" y="47196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Budget et financement</a:t>
            </a:r>
          </a:p>
        </p:txBody>
      </p:sp>
      <p:sp>
        <p:nvSpPr>
          <p:cNvPr id="70672" name="Text Box 16"/>
          <p:cNvSpPr txBox="1">
            <a:spLocks noChangeArrowheads="1"/>
          </p:cNvSpPr>
          <p:nvPr/>
        </p:nvSpPr>
        <p:spPr bwMode="auto">
          <a:xfrm>
            <a:off x="4572000" y="5295900"/>
            <a:ext cx="360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Coût réel</a:t>
            </a:r>
          </a:p>
        </p:txBody>
      </p:sp>
      <p:sp>
        <p:nvSpPr>
          <p:cNvPr id="70673" name="Text Box 17"/>
          <p:cNvSpPr txBox="1">
            <a:spLocks noChangeArrowheads="1"/>
          </p:cNvSpPr>
          <p:nvPr/>
        </p:nvSpPr>
        <p:spPr bwMode="auto">
          <a:xfrm>
            <a:off x="4572000" y="579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Coût d’entretien</a:t>
            </a:r>
          </a:p>
        </p:txBody>
      </p:sp>
      <p:sp>
        <p:nvSpPr>
          <p:cNvPr id="70674" name="Text Box 18"/>
          <p:cNvSpPr txBox="1">
            <a:spLocks noChangeArrowheads="1"/>
          </p:cNvSpPr>
          <p:nvPr/>
        </p:nvSpPr>
        <p:spPr bwMode="auto">
          <a:xfrm>
            <a:off x="4572000" y="6375400"/>
            <a:ext cx="360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Choix économique</a:t>
            </a:r>
          </a:p>
        </p:txBody>
      </p:sp>
    </p:spTree>
    <p:extLst>
      <p:ext uri="{BB962C8B-B14F-4D97-AF65-F5344CB8AC3E}">
        <p14:creationId xmlns:p14="http://schemas.microsoft.com/office/powerpoint/2010/main" val="214132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71683" name="Text Box 3"/>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71684" name="Text Box 4"/>
          <p:cNvSpPr txBox="1">
            <a:spLocks noChangeArrowheads="1"/>
          </p:cNvSpPr>
          <p:nvPr/>
        </p:nvSpPr>
        <p:spPr bwMode="auto">
          <a:xfrm>
            <a:off x="179388" y="36433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FORMELLE</a:t>
            </a:r>
          </a:p>
        </p:txBody>
      </p:sp>
      <p:sp>
        <p:nvSpPr>
          <p:cNvPr id="71685" name="Text Box 5"/>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71686" name="Text Box 6"/>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71687" name="Text Box 7"/>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71688" name="Text Box 8"/>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SYMBOLIQUE</a:t>
            </a:r>
          </a:p>
        </p:txBody>
      </p:sp>
      <p:sp>
        <p:nvSpPr>
          <p:cNvPr id="71689" name="Text Box 9"/>
          <p:cNvSpPr txBox="1">
            <a:spLocks noChangeArrowheads="1"/>
          </p:cNvSpPr>
          <p:nvPr/>
        </p:nvSpPr>
        <p:spPr bwMode="auto">
          <a:xfrm>
            <a:off x="179388" y="5653088"/>
            <a:ext cx="4176712" cy="366712"/>
          </a:xfrm>
          <a:prstGeom prst="rect">
            <a:avLst/>
          </a:prstGeom>
          <a:noFill/>
          <a:ln>
            <a:noFill/>
          </a:ln>
          <a:effectLst/>
        </p:spPr>
        <p:txBody>
          <a:bodyPr>
            <a:spAutoFit/>
          </a:bodyPr>
          <a:lstStyle/>
          <a:p>
            <a:pPr>
              <a:spcBef>
                <a:spcPct val="50000"/>
              </a:spcBef>
            </a:pPr>
            <a:r>
              <a:rPr lang="fr-FR" dirty="0"/>
              <a:t>LA DIMENSION ECONOMIQUE</a:t>
            </a:r>
          </a:p>
        </p:txBody>
      </p:sp>
      <p:sp>
        <p:nvSpPr>
          <p:cNvPr id="71690" name="Text Box 10"/>
          <p:cNvSpPr txBox="1">
            <a:spLocks noChangeArrowheads="1"/>
          </p:cNvSpPr>
          <p:nvPr/>
        </p:nvSpPr>
        <p:spPr bwMode="auto">
          <a:xfrm>
            <a:off x="179388" y="6157913"/>
            <a:ext cx="41767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HUMAINE</a:t>
            </a:r>
          </a:p>
        </p:txBody>
      </p:sp>
      <p:sp>
        <p:nvSpPr>
          <p:cNvPr id="71691"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71696" name="Text Box 16"/>
          <p:cNvSpPr txBox="1">
            <a:spLocks noChangeArrowheads="1"/>
          </p:cNvSpPr>
          <p:nvPr/>
        </p:nvSpPr>
        <p:spPr bwMode="auto">
          <a:xfrm>
            <a:off x="4572000" y="3357563"/>
            <a:ext cx="432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 maître d’oeuvre</a:t>
            </a:r>
          </a:p>
        </p:txBody>
      </p:sp>
      <p:sp>
        <p:nvSpPr>
          <p:cNvPr id="71697" name="Text Box 17"/>
          <p:cNvSpPr txBox="1">
            <a:spLocks noChangeArrowheads="1"/>
          </p:cNvSpPr>
          <p:nvPr/>
        </p:nvSpPr>
        <p:spPr bwMode="auto">
          <a:xfrm>
            <a:off x="4572000" y="2852738"/>
            <a:ext cx="432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 maître d’ouvrage</a:t>
            </a:r>
          </a:p>
        </p:txBody>
      </p:sp>
      <p:sp>
        <p:nvSpPr>
          <p:cNvPr id="71698" name="Text Box 18"/>
          <p:cNvSpPr txBox="1">
            <a:spLocks noChangeArrowheads="1"/>
          </p:cNvSpPr>
          <p:nvPr/>
        </p:nvSpPr>
        <p:spPr bwMode="auto">
          <a:xfrm>
            <a:off x="4572000" y="4430713"/>
            <a:ext cx="432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Entreprises</a:t>
            </a:r>
          </a:p>
        </p:txBody>
      </p:sp>
      <p:sp>
        <p:nvSpPr>
          <p:cNvPr id="71699" name="Text Box 19"/>
          <p:cNvSpPr txBox="1">
            <a:spLocks noChangeArrowheads="1"/>
          </p:cNvSpPr>
          <p:nvPr/>
        </p:nvSpPr>
        <p:spPr bwMode="auto">
          <a:xfrm>
            <a:off x="4572000" y="3854450"/>
            <a:ext cx="4321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Ingénieurs et bureaux d’étude</a:t>
            </a:r>
          </a:p>
        </p:txBody>
      </p:sp>
      <p:sp>
        <p:nvSpPr>
          <p:cNvPr id="71700" name="Text Box 20"/>
          <p:cNvSpPr txBox="1">
            <a:spLocks noChangeArrowheads="1"/>
          </p:cNvSpPr>
          <p:nvPr/>
        </p:nvSpPr>
        <p:spPr bwMode="auto">
          <a:xfrm>
            <a:off x="4572000" y="5006975"/>
            <a:ext cx="4321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Artistes</a:t>
            </a:r>
          </a:p>
        </p:txBody>
      </p:sp>
      <p:sp>
        <p:nvSpPr>
          <p:cNvPr id="71701" name="Text Box 21"/>
          <p:cNvSpPr txBox="1">
            <a:spLocks noChangeArrowheads="1"/>
          </p:cNvSpPr>
          <p:nvPr/>
        </p:nvSpPr>
        <p:spPr bwMode="auto">
          <a:xfrm>
            <a:off x="4572000" y="5583238"/>
            <a:ext cx="432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Bureaux de contrôle</a:t>
            </a:r>
          </a:p>
        </p:txBody>
      </p:sp>
      <p:sp>
        <p:nvSpPr>
          <p:cNvPr id="71702" name="Text Box 22"/>
          <p:cNvSpPr txBox="1">
            <a:spLocks noChangeArrowheads="1"/>
          </p:cNvSpPr>
          <p:nvPr/>
        </p:nvSpPr>
        <p:spPr bwMode="auto">
          <a:xfrm>
            <a:off x="4572000" y="6157913"/>
            <a:ext cx="432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Services administratifs, pompiers</a:t>
            </a:r>
          </a:p>
        </p:txBody>
      </p:sp>
      <p:pic>
        <p:nvPicPr>
          <p:cNvPr id="22" name="Image 2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0285" y="-14341"/>
            <a:ext cx="1356425" cy="2152703"/>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8171" y="-14342"/>
            <a:ext cx="2115004" cy="3150243"/>
          </a:xfrm>
          <a:prstGeom prst="rect">
            <a:avLst/>
          </a:prstGeom>
        </p:spPr>
      </p:pic>
    </p:spTree>
    <p:extLst>
      <p:ext uri="{BB962C8B-B14F-4D97-AF65-F5344CB8AC3E}">
        <p14:creationId xmlns:p14="http://schemas.microsoft.com/office/powerpoint/2010/main" val="84648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1696"/>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6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6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7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7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6" grpId="0"/>
      <p:bldP spid="71697" grpId="0"/>
      <p:bldP spid="71698" grpId="0"/>
      <p:bldP spid="71699" grpId="0"/>
      <p:bldP spid="71700" grpId="0"/>
      <p:bldP spid="71701" grpId="0"/>
      <p:bldP spid="7170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
          <p:cNvSpPr txBox="1">
            <a:spLocks noChangeArrowheads="1"/>
          </p:cNvSpPr>
          <p:nvPr/>
        </p:nvSpPr>
        <p:spPr bwMode="auto">
          <a:xfrm>
            <a:off x="285749" y="1536700"/>
            <a:ext cx="860742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fr-FR" altLang="fr-FR" sz="2400" dirty="0">
                <a:latin typeface="Calibri" panose="020F0502020204030204" pitchFamily="34" charset="0"/>
                <a:cs typeface="Calibri" panose="020F0502020204030204" pitchFamily="34" charset="0"/>
              </a:rPr>
              <a:t>« Il nous semble que construire revêt le caractère d’un compromis :</a:t>
            </a:r>
          </a:p>
          <a:p>
            <a:pPr algn="r" eaLnBrk="1" hangingPunct="1">
              <a:spcBef>
                <a:spcPct val="0"/>
              </a:spcBef>
              <a:buFontTx/>
              <a:buNone/>
            </a:pPr>
            <a:r>
              <a:rPr lang="fr-FR" altLang="fr-FR" sz="2400" dirty="0">
                <a:latin typeface="Calibri" panose="020F0502020204030204" pitchFamily="34" charset="0"/>
                <a:cs typeface="Calibri" panose="020F0502020204030204" pitchFamily="34" charset="0"/>
              </a:rPr>
              <a:t>entre la fonction et la forme, </a:t>
            </a:r>
          </a:p>
          <a:p>
            <a:pPr algn="r" eaLnBrk="1" hangingPunct="1">
              <a:spcBef>
                <a:spcPct val="0"/>
              </a:spcBef>
              <a:buFontTx/>
              <a:buNone/>
            </a:pPr>
            <a:r>
              <a:rPr lang="fr-FR" altLang="fr-FR" sz="2400" dirty="0">
                <a:latin typeface="Calibri" panose="020F0502020204030204" pitchFamily="34" charset="0"/>
                <a:cs typeface="Calibri" panose="020F0502020204030204" pitchFamily="34" charset="0"/>
              </a:rPr>
              <a:t>entre l’individu et la société, </a:t>
            </a:r>
          </a:p>
          <a:p>
            <a:pPr algn="r" eaLnBrk="1" hangingPunct="1">
              <a:spcBef>
                <a:spcPct val="0"/>
              </a:spcBef>
              <a:buFontTx/>
              <a:buNone/>
            </a:pPr>
            <a:r>
              <a:rPr lang="fr-FR" altLang="fr-FR" sz="2400" dirty="0">
                <a:latin typeface="Calibri" panose="020F0502020204030204" pitchFamily="34" charset="0"/>
                <a:cs typeface="Calibri" panose="020F0502020204030204" pitchFamily="34" charset="0"/>
              </a:rPr>
              <a:t>entre l’économie et la statique,</a:t>
            </a:r>
          </a:p>
          <a:p>
            <a:pPr algn="r" eaLnBrk="1" hangingPunct="1">
              <a:spcBef>
                <a:spcPct val="0"/>
              </a:spcBef>
              <a:buFontTx/>
              <a:buNone/>
            </a:pPr>
            <a:r>
              <a:rPr lang="fr-FR" altLang="fr-FR" sz="2400" dirty="0">
                <a:latin typeface="Calibri" panose="020F0502020204030204" pitchFamily="34" charset="0"/>
                <a:cs typeface="Calibri" panose="020F0502020204030204" pitchFamily="34" charset="0"/>
              </a:rPr>
              <a:t>entre émotion violente et uniformité, </a:t>
            </a:r>
          </a:p>
          <a:p>
            <a:pPr algn="r" eaLnBrk="1" hangingPunct="1">
              <a:spcBef>
                <a:spcPct val="0"/>
              </a:spcBef>
              <a:buFontTx/>
              <a:buNone/>
            </a:pPr>
            <a:r>
              <a:rPr lang="fr-FR" altLang="fr-FR" sz="2400" dirty="0">
                <a:latin typeface="Calibri" panose="020F0502020204030204" pitchFamily="34" charset="0"/>
                <a:cs typeface="Calibri" panose="020F0502020204030204" pitchFamily="34" charset="0"/>
              </a:rPr>
              <a:t>entre volume et espace, </a:t>
            </a:r>
          </a:p>
          <a:p>
            <a:pPr algn="r" eaLnBrk="1" hangingPunct="1">
              <a:spcBef>
                <a:spcPct val="0"/>
              </a:spcBef>
              <a:buFontTx/>
              <a:buNone/>
            </a:pPr>
            <a:r>
              <a:rPr lang="fr-FR" altLang="fr-FR" sz="2400" dirty="0">
                <a:latin typeface="Calibri" panose="020F0502020204030204" pitchFamily="34" charset="0"/>
                <a:cs typeface="Calibri" panose="020F0502020204030204" pitchFamily="34" charset="0"/>
              </a:rPr>
              <a:t>et que le style n’est rien d’autre que la manière, chaque fois particulière d’appréhender ce compromis »</a:t>
            </a:r>
          </a:p>
          <a:p>
            <a:pPr algn="r" eaLnBrk="1" hangingPunct="1">
              <a:spcBef>
                <a:spcPct val="0"/>
              </a:spcBef>
              <a:buFontTx/>
              <a:buNone/>
            </a:pPr>
            <a:endParaRPr lang="fr-FR" altLang="fr-FR" sz="1400" dirty="0">
              <a:latin typeface="Calibri" panose="020F0502020204030204" pitchFamily="34" charset="0"/>
              <a:cs typeface="Calibri" panose="020F0502020204030204" pitchFamily="34" charset="0"/>
            </a:endParaRPr>
          </a:p>
          <a:p>
            <a:pPr algn="r" eaLnBrk="1" hangingPunct="1">
              <a:spcBef>
                <a:spcPct val="0"/>
              </a:spcBef>
              <a:buFontTx/>
              <a:buNone/>
            </a:pPr>
            <a:r>
              <a:rPr lang="fr-FR" altLang="fr-FR" sz="1400" dirty="0">
                <a:latin typeface="Calibri" panose="020F0502020204030204" pitchFamily="34" charset="0"/>
                <a:cs typeface="Calibri" panose="020F0502020204030204" pitchFamily="34" charset="0"/>
              </a:rPr>
              <a:t>Adolf </a:t>
            </a:r>
            <a:r>
              <a:rPr lang="fr-FR" altLang="fr-FR" sz="1400" dirty="0" err="1">
                <a:latin typeface="Calibri" panose="020F0502020204030204" pitchFamily="34" charset="0"/>
                <a:cs typeface="Calibri" panose="020F0502020204030204" pitchFamily="34" charset="0"/>
              </a:rPr>
              <a:t>Behne</a:t>
            </a:r>
            <a:r>
              <a:rPr lang="fr-FR" altLang="fr-FR" sz="1400" dirty="0">
                <a:latin typeface="Calibri" panose="020F0502020204030204" pitchFamily="34" charset="0"/>
                <a:cs typeface="Calibri" panose="020F0502020204030204" pitchFamily="34" charset="0"/>
              </a:rPr>
              <a:t>    </a:t>
            </a:r>
            <a:br>
              <a:rPr lang="fr-FR" altLang="fr-FR" sz="1400" dirty="0">
                <a:latin typeface="Calibri" panose="020F0502020204030204" pitchFamily="34" charset="0"/>
                <a:cs typeface="Calibri" panose="020F0502020204030204" pitchFamily="34" charset="0"/>
              </a:rPr>
            </a:br>
            <a:r>
              <a:rPr lang="fr-FR" altLang="fr-FR" sz="1400" i="1" dirty="0">
                <a:latin typeface="Calibri" panose="020F0502020204030204" pitchFamily="34" charset="0"/>
                <a:cs typeface="Calibri" panose="020F0502020204030204" pitchFamily="34" charset="0"/>
              </a:rPr>
              <a:t>La construction fonctionnelle moderne</a:t>
            </a:r>
            <a:r>
              <a:rPr lang="fr-FR" altLang="fr-FR" sz="1400" dirty="0">
                <a:latin typeface="Calibri" panose="020F0502020204030204" pitchFamily="34" charset="0"/>
                <a:cs typeface="Calibri" panose="020F0502020204030204" pitchFamily="34" charset="0"/>
              </a:rPr>
              <a:t>, </a:t>
            </a:r>
            <a:br>
              <a:rPr lang="fr-FR" altLang="fr-FR" sz="1400" dirty="0">
                <a:latin typeface="Calibri" panose="020F0502020204030204" pitchFamily="34" charset="0"/>
                <a:cs typeface="Calibri" panose="020F0502020204030204" pitchFamily="34" charset="0"/>
              </a:rPr>
            </a:br>
            <a:r>
              <a:rPr lang="fr-FR" altLang="fr-FR" sz="1400" dirty="0" err="1">
                <a:latin typeface="Calibri" panose="020F0502020204030204" pitchFamily="34" charset="0"/>
                <a:cs typeface="Calibri" panose="020F0502020204030204" pitchFamily="34" charset="0"/>
              </a:rPr>
              <a:t>Münich</a:t>
            </a:r>
            <a:r>
              <a:rPr lang="fr-FR" altLang="fr-FR" sz="1400" dirty="0">
                <a:latin typeface="Calibri" panose="020F0502020204030204" pitchFamily="34" charset="0"/>
                <a:cs typeface="Calibri" panose="020F0502020204030204" pitchFamily="34" charset="0"/>
              </a:rPr>
              <a:t>, 1926, traduction française, 2008, p.87</a:t>
            </a:r>
          </a:p>
        </p:txBody>
      </p:sp>
      <p:pic>
        <p:nvPicPr>
          <p:cNvPr id="7" name="Picture 2" descr="Adolf Behn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64203" y="4493793"/>
            <a:ext cx="1507029" cy="190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http://multimedia.fnac.com/multimedia/images_produits/ZoomPE/2/4/0/9782915456042.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5749" y="4493793"/>
            <a:ext cx="1334884" cy="19026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285749" y="180303"/>
            <a:ext cx="8607425" cy="954107"/>
          </a:xfrm>
          <a:prstGeom prst="rect">
            <a:avLst/>
          </a:prstGeom>
          <a:noFill/>
        </p:spPr>
        <p:txBody>
          <a:bodyPr wrap="square" rtlCol="0">
            <a:spAutoFit/>
          </a:bodyPr>
          <a:lstStyle/>
          <a:p>
            <a:r>
              <a:rPr lang="fr-FR" sz="2800" dirty="0" smtClean="0"/>
              <a:t>L’ARCHITECTURE COMME COMPROMIS</a:t>
            </a:r>
          </a:p>
          <a:p>
            <a:r>
              <a:rPr lang="fr-FR" sz="2800" dirty="0" smtClean="0"/>
              <a:t>ou comme acte de résistance</a:t>
            </a:r>
            <a:endParaRPr lang="fr-FR" sz="2800" dirty="0"/>
          </a:p>
        </p:txBody>
      </p:sp>
    </p:spTree>
    <p:extLst>
      <p:ext uri="{BB962C8B-B14F-4D97-AF65-F5344CB8AC3E}">
        <p14:creationId xmlns:p14="http://schemas.microsoft.com/office/powerpoint/2010/main" val="31777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Picture 4" descr="La mémoire 194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9095" y="1661375"/>
            <a:ext cx="3952660" cy="49208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07525" name="Text Box 5"/>
          <p:cNvSpPr txBox="1">
            <a:spLocks noChangeArrowheads="1"/>
          </p:cNvSpPr>
          <p:nvPr/>
        </p:nvSpPr>
        <p:spPr bwMode="auto">
          <a:xfrm>
            <a:off x="4494726" y="5949950"/>
            <a:ext cx="15128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1400" dirty="0">
                <a:latin typeface="Times New Roman" panose="02020603050405020304" pitchFamily="18" charset="0"/>
              </a:rPr>
              <a:t>René Magritte</a:t>
            </a:r>
            <a:br>
              <a:rPr lang="fr-FR" altLang="fr-FR" sz="1400" dirty="0">
                <a:latin typeface="Times New Roman" panose="02020603050405020304" pitchFamily="18" charset="0"/>
              </a:rPr>
            </a:br>
            <a:r>
              <a:rPr lang="fr-FR" altLang="fr-FR" sz="1400" i="1" dirty="0">
                <a:latin typeface="Times New Roman" panose="02020603050405020304" pitchFamily="18" charset="0"/>
              </a:rPr>
              <a:t>La Mémoire</a:t>
            </a:r>
            <a:r>
              <a:rPr lang="fr-FR" altLang="fr-FR" sz="1400" dirty="0">
                <a:latin typeface="Times New Roman" panose="02020603050405020304" pitchFamily="18" charset="0"/>
              </a:rPr>
              <a:t/>
            </a:r>
            <a:br>
              <a:rPr lang="fr-FR" altLang="fr-FR" sz="1400" dirty="0">
                <a:latin typeface="Times New Roman" panose="02020603050405020304" pitchFamily="18" charset="0"/>
              </a:rPr>
            </a:br>
            <a:r>
              <a:rPr lang="fr-FR" altLang="fr-FR" sz="1400" dirty="0">
                <a:latin typeface="Times New Roman" panose="02020603050405020304" pitchFamily="18" charset="0"/>
              </a:rPr>
              <a:t>1948</a:t>
            </a:r>
          </a:p>
        </p:txBody>
      </p:sp>
      <p:pic>
        <p:nvPicPr>
          <p:cNvPr id="107527" name="Picture 7" descr="Tadié"/>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79269" y="1661374"/>
            <a:ext cx="2017756" cy="3375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193183" y="270456"/>
            <a:ext cx="8603087" cy="1200329"/>
          </a:xfrm>
          <a:prstGeom prst="rect">
            <a:avLst/>
          </a:prstGeom>
          <a:noFill/>
        </p:spPr>
        <p:txBody>
          <a:bodyPr wrap="square" rtlCol="0">
            <a:spAutoFit/>
          </a:bodyPr>
          <a:lstStyle/>
          <a:p>
            <a:r>
              <a:rPr lang="fr-FR" sz="2400" dirty="0" smtClean="0"/>
              <a:t>FAUT-IL ETRE CULTIVE POUR ETRE ARCHITECTE ?</a:t>
            </a:r>
          </a:p>
          <a:p>
            <a:r>
              <a:rPr lang="fr-FR" sz="2400" dirty="0" smtClean="0"/>
              <a:t>Le rôle de la mémoire et de la culture dans le processus </a:t>
            </a:r>
            <a:br>
              <a:rPr lang="fr-FR" sz="2400" dirty="0" smtClean="0"/>
            </a:br>
            <a:r>
              <a:rPr lang="fr-FR" sz="2400" dirty="0" smtClean="0"/>
              <a:t>de création architecturale</a:t>
            </a:r>
            <a:endParaRPr lang="fr-FR" sz="2400" dirty="0"/>
          </a:p>
        </p:txBody>
      </p:sp>
    </p:spTree>
    <p:extLst>
      <p:ext uri="{BB962C8B-B14F-4D97-AF65-F5344CB8AC3E}">
        <p14:creationId xmlns:p14="http://schemas.microsoft.com/office/powerpoint/2010/main" val="335457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25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7524"/>
                                        </p:tgtEl>
                                        <p:attrNameLst>
                                          <p:attrName>style.visibility</p:attrName>
                                        </p:attrNameLst>
                                      </p:cBhvr>
                                      <p:to>
                                        <p:strVal val="visible"/>
                                      </p:to>
                                    </p:set>
                                    <p:animEffect transition="in" filter="fade">
                                      <p:cBhvr>
                                        <p:cTn id="10" dur="1750"/>
                                        <p:tgtEl>
                                          <p:spTgt spid="1075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525"/>
                                        </p:tgtEl>
                                        <p:attrNameLst>
                                          <p:attrName>style.visibility</p:attrName>
                                        </p:attrNameLst>
                                      </p:cBhvr>
                                      <p:to>
                                        <p:strVal val="visible"/>
                                      </p:to>
                                    </p:set>
                                    <p:animEffect transition="in" filter="fade">
                                      <p:cBhvr>
                                        <p:cTn id="13" dur="1750"/>
                                        <p:tgtEl>
                                          <p:spTgt spid="1075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527"/>
                                        </p:tgtEl>
                                        <p:attrNameLst>
                                          <p:attrName>style.visibility</p:attrName>
                                        </p:attrNameLst>
                                      </p:cBhvr>
                                      <p:to>
                                        <p:strVal val="visible"/>
                                      </p:to>
                                    </p:set>
                                    <p:animEffect transition="in" filter="fade">
                                      <p:cBhvr>
                                        <p:cTn id="18" dur="2000"/>
                                        <p:tgtEl>
                                          <p:spTgt spid="107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maizerohuit.com/wp-content/uploads/2008/10/toit-vetetalise3.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0825" y="404813"/>
            <a:ext cx="3662363"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http://www.clio.fr/images/vignettes/PHOTOLISTE_20090520151526_france_beaune_les_toits__500_.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08450" y="404813"/>
            <a:ext cx="47625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img.over-blog.com/500x375/0/31/00/98/Bretagne-2010/Bretagne-2010-6049.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6950" y="1643063"/>
            <a:ext cx="47529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AutoShape 10" descr="data:image/jpeg;base64,/9j/4AAQSkZJRgABAQAAAQABAAD/2wCEAAkGBhQSERUUExQWFRUWFxwYGBgYGBwcGBsYGxgYGBseHSAaHCYeGB0lGRgYHzAhIycpLCwsGB4xNTAqNSYrLSkBCQoKDgwOGg8PGiwkHyQsLCwsLCwsLCwsLCwsLC8sLCwsLCwsLCwsLCwsLCwsLCwsLCwsLCwsLCwsKSwsLCwsLP/AABEIAMIBBAMBIgACEQEDEQH/xAAcAAACAgMBAQAAAAAAAAAAAAADBAIFAAEGBwj/xABBEAABAgUCAwUFBwIFBAIDAAABAhEAAxIhMQRBIlFhBRMycYEGkaGxwQcUI0JS0fBi4TNygrLxFkOSohVzFyRj/8QAGQEAAwEBAQAAAAAAAAAAAAAAAAECAwQF/8QALBEAAgIBAwIFAwQDAAAAAAAAAAECESEDEjEEQRMiUWHwFDKRQnGBoQVSsf/aAAwDAQACEQMRAD8A8q0emC5iEAH8Rk2BUrLYAv6RPVoIIFgUWI9PqGjYlFM0AuGa3CXcWbZmz0hlgqoki6QAL8xbF/7xwylTs6EuwvKWTVU1DEEtywPj8IJ3QRSXqfFmbie9+kQpLOCCySkC1yDk/wAeCyZJWyQHDA7Nm/ut8YlhQt96WAtWS4ew3ct5NygpmbBi+fK/890RnJp4lA54RzTcObbkb3iCAKbkMBYdSevL6RWH2EHIekC98joz5zZ4FNmhTku217tkxvUrZAJN8cmu9ujNA1k24SxIIt1NurwJDJqUdmdLb5fHmXgc2zFm+uzw3KQPEA4dRuAzuRcHYD5RHXTe8UCSAlkj3te2dxtiBPNDrApLlqFNIJu+MPt6gQ0vSLSHLWVzewKbFrNcY5xPtXQKlzgCXStqVu7px+XlhhsIfn9gCXLC5vic2qcUgDkBdtnPUQnNYdjUHkrNerjUumkKYsnwMXuOYjUoAgCm7tc7OA/KGhNUp2wHJDejDlaCzdWLKUkApZmJtZhZ2ETu7UJq8ic+WQo2JGeE7XL+8QwqWkAE2UxURyw2/FA6kqqKyaANsklreh+YgWrmgPTd00jyG/y+MGXgMDuiNJ/0XfBdSVi+7gP6tCikJJAfPMbvb+eUCRqbJeoksAE2s7Dyt8/SJr4qrsxAH1J3/wCIe1phutElk3G42c8jz6QJIZBtyd/5mNTFPULMcM1mtE5isFwwDYOLZ90MGbSSGO+7DkBY8vWJoBy6X88gC0anlkgC1+jkHy9fhA1hgBhW7jmPhyhcgFCi97gm3w/aJ9+LBv8Ai/136QCZLLWuE2N+TRJEkAKZrufg/oOhgpATmPZ2JIfy29LGCpQFNdmOwy5t8oGDZ3AHK19h/OkRCQbJtxB+bXvEjGqCApuGkM3Q38to0pb7hrf2H85RtWqBQxvbrvt0vy5wGpKAW254P8z6RABll3UCOK5Bts3vhYpKEu4UDYcwCX+kBUsjexPw5Wgo1KcAEmlgGu5389n5Rai0LkgmX4lA0cxe7m37w9oVqUFEEHukvfHEQOmxUcbGK06nBAdsi553+ZbpB9PMTSTVSdgd9nJ3vzipJ0EeT0nTa1c9NaKQMWc3Gbkj5RkcV2StS0VDdRyojpbhNoyOGWm06v5+TqWpgT1EwUhSkISWTirZLFn3djycmK+ap6lBi7Na9ruBtYCIqBUgkqLBw+QwLBukQkFQpPVwR+lLufnmPQjGjlbtjEyYpRUblbgE+t+mX90QkzleFJfPlkHHlA0zOPDu73yHc+XKJSZqQorIyacPfIsejf3h0TZvVAKW1QOcDb9w0TUQlN8nIbY8zz8oCAmolVQCnanLcrsA+IJPmglaUB0uCH6EtizmCsJDIz0EjBCQTdnBFgGFt/nG5Sy4QBcXVnhbpEZhZO7cv35QKYSHIVVYfXl1Y2ikrQuMhdVqTZF7J83cvnLf3g0iUFKKVKAdsDYJfpygchW+zA5cgk5B2V+8FUqtQWW4QSS2SEsLb3I98S/RDQ2dMJwKlFggMDYurhYG17A+rRrVaxXdd0VAgJBSWADu21vCqFZGkdB4g5ILNYvz5XgqZaaEEkk7gG25GzjbeM6X4KtiyptItl3JA6597RkkVAubBwAfWCylnJDjmM5Jb1tGpmnATbm9rl9083b6xVrgmjaNGtRRLAcrYWOSSD8bQLulBbeEJBcdQ5bN4sdGlp6XD0qa5GUlw1jf0Ma7Skgz0l/GmwcMCHDBrBg1hiw3hKRW3FikrTqVUQpiGJILEuW+t41M0oQduK6b/E+7ETUgpUtILgEgHBIci/W59RDvdFaAbVgWL3Zupv8AR2gcqGo2V2m07XwQWfYuIZ0ssLsSQEoUoszv+UMcFyPcYFM0pSAlwRSSS7B/eeRhnssKUhaU8g7b3GLXcvyfnaG3eQSzRXlRFTk2Dj1+sSlkKA2dmfe39o13DEO5dVJG+P2iKZJKqWYXucOBh/SGTkkUukkc3bzz6NEy6Un/AJ8/298DkoYFx0AHv+QEWMiZ+GAbs5Kb7+uxaJk6HFWIIWFNh2bGxb6xEzQFEjqH8yeeLEQSRplVslLsC4a4G+OjROgdAp0ts5bJeHgKB1Mk5YXe/I+jP8oGpZVbnu+3OGZLKDF2JPpa3rk9Hhf7syqT6HfqzZt9YFQmgq1pLp2Av8vcI3p18YKErIsD0exBx/DAdSQCeTgFrZP7w/pe0KEKpVS5fALikp8RD77crwuECy8i+q0lFSlJpuWFwFAFmFrt5wknV1BQAur1OG9AY6FekM1Kp82YouGOCQH3w2xYAw0fYdNBaasKI8RFiGxb+8T40IrzM18KUn5UV/ZKULlDvFsRZqTjP6usZD0j7OQ19Uj3KEZGUtTSbfm/o2jpa1favyUWrnoJ/DCKVJwmtnKscRsRjkbQqsBNMuokE3KQ/Cq9gWc+cSTpjTSA5U5IdgAC7Xa9/jGp2nSZjVBCEksdiz4ueg3jrVI43byb1SEJSSkEMTYvz/4tt6wILFQo8JLgHYgMX9fpGyCoKQL/ALA56RqQkBxhV8dQQ3K8NcZJNfelOQMZ5DpmGTLISFkgoUWABucOTyhWW7AvsXflcfvDOmSKQhuTXGeZhSxwNE5lJUFKUQXspyWvk7nfqYgUEKqseJw9nduWBzvvEE6pmGEuf+T8RGALUSVDhYEnkCWfmA/yhJMdljrEJMmtMtCDYEpLgm5PCcC/8eBaUpEtCiOdTkMWD0gAWBSW9TCMtJUlTciMZZi/owHvgq2plodi9RABDi4L8uGFWKHuzYxqp7rmKSCAVAgDHX3Uw92ytJXNo4UAOE2cWY43cY6GEJ+kSQgJUTUlyGCQnLvc1ANmzwAnJNzndz/YPE7U6fz5gdmS9QKQL+Ev58+tmicldSk3a4u1hs9ukCRpAp2KRw4JucY2YfSOo9iOx5ip6FiSmamWDWZjiUggODYipQ2AIvezPFS2rIopsl7L9g6qcqZMlyVshJd0JdVRYsmckom2cUgjDvgG9lexur1ElREkqCC6QsSpPFhdEqWKQXYFSlB6QNrd7p52vIUy9HKGU197OmHa7TKRfYFWN2icj73QW1enALqJTpyfPxTjv9bRzOd+lGyTSPIf+k9YJlKtOsE2qMtbJfKywZTXPC8Of/CyQilGslrIvRJkzZjVMGXMISEYPixeO/7YTqJ0koHaAllRDKTISkBQZXjQqoWDWMK6TsgHVGYdYsSky3MpAShSpoV4yJSAi36iFKfeFvi1yVsa7HnWu9mtTKmFIkzFhikLTJmFCnTkEpB3N2i00Hs/r5Om7xMhRlrVUUIWqXPywUUlJDC/5SbnnHpSpCVuErnrKSluMk3Iu4IqG5u1of1Gh1JvK1hSS/CvTy1pTizslTDkS/W1yOqmKUNp432/7F6xMpGomypgDjM0zZiXNqgEgID7DDh7xzZ0C1EUBZz+VXUXtY/2j2/Up7UlqTMVqpE1CXeWmSpBVYsykVF8EDF2jlfaz2S1OsSdQDP7wBjInKdv/rIJBBP5SxBd72jVamcsnY2jzWdKKKk0tcuDkEPa/I++DolqSASXzgjLO/I8/hApwIJEwGpw75DWIL3/AGgqNQhISEpAcMQWIez3IOS/pFvgjBZp7TSZgJSC6OKqxCyeYy4HximMwqWAkAUunI3x53OYiVuopPMkbcsekS06vzMFhxc7HON3APwhRikDk2RkKIIdwAaudzgRKdNIqYAlRTfkAGPk7wEKBdmsXPVm57AGJyOJgTk3u3J/Lzi2u5N9gaQLOHdRHr/GgjOaVJe7e8Y3jfZ6O7moJBUAXbGHLfCG51IWlmIcKG27tjlY2hSeaBLAL720uZKAZlPbdrF3/lo63s2alcsELJIAenhOBsdusc391SdU/iS9SmTYtxKAbZx0iWj7U7tJTSCmt7pBtj+ekYakdywbQltZ0v3vkF/GMhadrkg8IBDfpA+FUajlr2Ntz9TjTqFByAzghxuCwY9C0QlpKTUoPe2GN7xdFCHYzFFC0sQ2EguxyQXY2iqMutRoF9kpCjzNnJLADckx6UZJnI0TVpChNRJClK/0gBVy/mD6NAZoUqwSHTy6dfKBo0iqiS4SBZ3vnzs8EloUzVNks4c25bbRfvZH8EpiAEmqzBKWzbcnlcmISJ1JBylm5be8bwCWDYnBPk+zw53aVLICVKp2TxWcAM2eT9YbXqCBTKalUB0hyHyA+/O0MaadSgKSbkgKD2YbEWe1rw7J7PX3aykJYAFbrYllLDhsgMzWxAdEUJQypZUR4iBcJJdwDzByejNGbkmitrsjqEFIFmBBIYM4V9Nx0EZJl1OVOCbDFzf6mLbWzUqSBcgBJS+UvsXO4yOnSE5yi4ZmfZhbxegvnrGKneCpRSByZL1EHiCCOh4SCABf9yYc1EmUUEKKirhu+MBmbJ36xVarV0rFKnFnLW6+cdr7FewszVzO+nVIkOQ2FTOVNvD/AFe7oSTS3N0EcukC9mfYU6sZAkhQHeHxMkELSlhxE8Ic8nzaPT5ElGnly5cpCUIA4UJOX5kjiU7FyRm+8R1OjQEpTKASmXZIqAQEg4YO4e97uHzBETVuCwYkBiWdiGd0m+RZrMLlzHJKblydkYKKsGe0UAKub7Fyon+lI2t8QYOAksDZJITfw8hYKuCr3sbmDpKbAhVjel7vtaxAPpvyiErSJ41kVrwCCS3QOSxPIWvzEIbZHTygGYAMR4SwALXZYJBYBmaxzGtdpamTdimmq6Hc7KSL/wCVrXuIIuQFlIqKVXISVUqUMdCqxHXrGI0SWUAlIUwdwRe7FrAnmxf6tCdC2j7JQhRLJCi11FyQ+B+QDwjhdnAaLadOEt2YFTNTVxMPzUpLBI84XGnQlFiCEG44gARfwu75G/riBz9SgpNSykNSpikKAS9QcgKuQ72drAMYZD8wzqKT41ji/UHFDgNdLXsWI98LLWCQqWuoh7JKWDnekU4B64eBSloTSyVhF3YBwPy3BBAawcHJcjMMafWXVZqNg6t8FNL1X6e6EUlRyntL7HS9YmqmibSwmMM3YKbxC2BfrgHyjtT2enaOYlE0AEF0nKVB2sRnHmNxHvmt1QP9LgMCC93/AKWeztkN7q3WdlJmhpqApKhcF2clqkOxBD+IMGMaQ1nDHYUtJTz3PEVA3UnABc5u557WEJ1cDp3PwFzHd+0/s7M06KZCRMkEcRIPeJF7qANJHUDa7RxXZ/bCpKVpASamHEAwZwC4IpLn1jq03vVo55x2upAZGmUVlLXUxwXbpzH7QyNHSlSyOEFrkeJnxkvG16mbMWMcQKjSKWClGxIFhUAwuGtCerAJTRUH4VBWygeQuAzc3jTLwRSQYaq6xzY9Qbsx53x5wYKcy0qHDvdrE/EN84jN05AUoBKgkAnnxOLtuBts8TUfC9i1rMMO198RL9hlovUyqrKUBQHBAbDMCOanLxU9pS0OUpLX3uH2A98NanVS16e9ImpU1QAdSCly56F2fnCStMHTWCxurBIB3G3r5xnBVkqTsZ0y5YSBMerpsOWDGQ12Ro1qluFJIqLEqblzMZGcpJM1isFdLlKUpKJbqXsAC7MTblYF4l3gRMBIDgYUBZgSbEgP/Gjt+ytNJ06VGwWpx+UFKTaxfJ59B6p9typM0tNSy6TQsEBZ3wU0qGOF/Iphx1YyZGzFp5OK0q5ilClxTxJp5O9nyOsAnuSXDMbkcjf54jqh2etCAgmpCHUDQ9nZnLlhe1gKnvCvaHZY7tRlgqUs8j8Nv56RotaO6jOUGis0Wj79wSyQ54WYEAtZ74JJGL84n2RpZgQqYivgLkpf9P0Dvd2NohI0EwEDu1lwpQdCnw+4ccvSLnsucohaChUsMCVMEpUpgC7pcvvfaKnJpOshGuWV2i06SqlIUKxxOQ4SxJvyiap9FTlQWrqQWDADpj3QXVa8pQWAAWLYByNsswpu0VhlLd1vwgP/AAdCINt8k7vQZ1CyQxNwely/7QqrVtU+yWBHKzD+c4CtLkkOE3I8tnMegewf2aqnAT9WkiXlEoguoPlbF0ptYZPQZGowVsEnN0gf2eewH3pKdTqA0l+BCh/iEWc/0DDb+WfV5tQSQkpIAZrAjhYNSRS2bCBzJKQpKBSAlICEBkhKQ7MSxpbkHDW3jDLmPZmwEkku1gXsWAL/AJn5i4jinNzdnZCCiqByldL+jt1KuK19g9hi8bVqCLhJO6QRi+DQDSNxYk3LiCaiSsJBpCSGI5gAuxUksMcm5vGSXAB7l1MKQyAA7hipyCd8DYRBfuYqakh2WA7gqNi9jZTcvDho0icGJSmzYy9zkJqs/wAd40uXMJqISlX6R3oBSBzSkF32IZjYczTNIHZYTZqqqyFOMOrhXbod8YgoV9iAW6qagVgBViukOclLggEWZ7vi12Z8+j898sHqYHzcDZ/LyhX7qkSwEpQEPZKUpUm9g4By+4KTa5Eb1WjQo8SRMIbxMxsQWdZI3sbXNy7wxYNydSk4JJJJetNnFuElsWazQVK0pJ/wgwJBBbLlXEQN2sC1y8QT2bKlsruU70qoCiL7BnF8MIIikLsHYMXSuvDjxMpXJyeTbmGK0B0+qB4nN7ggqIFuJyeEAc7WjS5hD0JUol2qYIFhdJNxjAcQyoFRIWFXYlkKAsQWBUpQU7XZmwcxFKDdkrd2JqB6Oh1FgzWABxY4gEmQRqSxcEuWdCX5O7jGdyfW0b1QuWte4u5bmdgzXZ/SNzASpRDskAktlgfzMBuGufDtETNUbEjkl7hn5E3UC3vhFL1FUJ43UqmzpCVYDG55W3x5Rx/tH7FJmK72QlKVkGwAEtRs5FmSoubm2+Y7SakpIALGrdNTguW/pB54t1hObwgmkjoGKWwbCzORd7uLbQk3HKNWk1TPD+0NWJU9KTLKaA0yWp2UXBYhnb5tCszVglmSghLpVQSVhyOOokhkv7o9b9pPZiXq0OtAE0DgmAcTkOEkPxBybPvZo5Gd7OhJQmdKl8IYEKVxDmMKt52u8dcdaFcHLLSlZR6btWVRQmTTNA4Sl3Uq1x1dIObtFppdFKnChnUlLOzsphxYcMTjZ283xp5SWV3CFBN/CpTHLgFWX2F7Yik7SlBaJy5IUoMFuU0lLnAqZSgwJAZh6xnal9tr3CnHnIDTdlFlCoKLoKcguQXwMAkX6DEB7Y0KklCAkJUJbF7Fr3IOHF7RY+zesCiCtSKkoKSlRZmUGNusVPakuYpS1niFZCVhThs7nDGNY7t9Mh1ttCSJYSGIUo7kFg52Fjjn5xkNaLVKKbd5k4JbPQRqNW3ZCqiw7X0hExVJ75eSZa3QHswbkRs4fyhwahTUqIXSHJIe1s5bP7wpOILqOc9A7bYP0gKJqkgm3K7Anzdh6dI5X5kS6ZfaftxTd2Vgg+F8C2CHvy62gEntUNSCKrKchha2xYBsZx0ikk6kKUbAFmbm5HXIbaGpXZvES6qFDkTn3ki/1ifCiuSk5cI6/Te1cuWEBSFzJhuo4SygWwk1WZnOzxS+03a/3lZQg0tdLizZwDFMrUFIueIW5GkMIrPv1M7k4b1PwffoRFaPTpS3IU9RtUxqbIuFFWC1TscMely5Zt/eSZNStP6hUwBJJPJgOpsdzCUwzCOB1VMGd1HfbfFhviPVvYX2VRpkom6hvvB4gC34b2AvlbZOzsN431XtVthpwc3SB+wX2epkJ77VJSZpuiUrEobZspeObW3jvlT+RBJ3LYyPP0zCcxZKqUkubg2ccyKnuCOUQRLKi6StKiN/gMu4O4vi8cMpubtnfHTUVSCqVNvwBRbhHeKRlncOTbl5AdGVpLJLBJ3dRKTzDjGzFvfCcvhspbYutmN9iMFwSfODz9RNUSEpcgZDM42IqcZ67bwgNKnziSnuwo2JIIpAOxLvU3L6wuqbMBJHdhWAEuCMgB2Yk2LteCo7xxVwvZiFXJwGIeYGs9QO8bUDYVEksGSGYG/EASsWTza++zEbTMVZZClEDwC55g+IJSX6Hk/IWo0omOUlaVqBHFUcm3CqzMA46waXp8MpRTl0kHzDi9ieoN8RDVSWBDBRIPCUuoZABSgEEXZ3GIQWrNylKS4ZJUAKVlCgXVdiCGI2IBszFnYMTCVsSTUHcAhN+g3DO4J9IrJOuUhaalJDoI7tCSA7Bkq7zwEDDoD5LQRc2XPLKrKGvLXwhSskMAKg3NxfBihVktBrUp8Skk2BDpLH06HluIBN1aVG6Cp1MRZCj4TkqFWNr22aCIpcUlKRgcZKsDDcJtnyjc6UAwUy7/8AcIAc3Bun3U9eUBGDEze9S4S6LEpF33a3luGJcQrKXNrZBcfnJBQEvxEpASQSxJuc+Yay1U+WiWSVJQhI58It+ZinPJxzgHe0AEfiKDMEu3EbOpZsehOxyYdAmQVpyBUozFAWKRfJDsxSlg3mwPrBYY8RJZiEulxct4LJHryDxLUKSpVMyYonJLjhBDWTRgkM27nyjESwl1JSWsHUwBcEOAq4N25/AQhr3BTiCCShalN4QnA5ZBPncZuIFZyBt4khJLmmwtYKDY6iHJKSnhSCpIuAQR7lL4SckA+phTXTlKJSkhATclSCU5uAXpLk8xfEFFJ5oBN0wUBYt5Zdndzz2LniMU+q0ImDu1Id1O4bnnYg82ORs7xdKVMS5ShLZJIIPD6Wvu56PANYoJc8QKrfpY4JOOG4wORzEVRqnZwPafY82WsEODtNHCWa+xJA5K9OcYqYEgJqdwHKkvUTuGYP/LR1muKaaVBwQ9mIFrAFzj+cooRJSLEv5gQpS9ReDJ/acLrOzpyFlBTwzCS8sByQ5Fs73bn0gEkkJomUhmYqQxNrJBZwW5tgZj0RNA5e4t7oGqTLUXUhJPNrt5tGy6rFNGf0s7weeaPQz6fwpyUJe6alBlb2AjI75Oglpelc1IJdkzCB7hGRT6z2X4J+kl8Z5/rtMtBqWb5pwRycevpzvCCNVxEoLuXwwB/l47Xtb2TqmBSnoCcPZipRSTuBdv8ATCHb3YREkmlCaTYpAAbzHTmI6I68HSfLOaek4vC4KTT0iaE1BBIao3Dqw7Y28rx6FI1FLulB4WJJKtuQAp5R5noZHGKgpQqH+GAS+wY7PzjuJ+mlSBLko7wzSH40pKwLcNm3yHcDnEdVFYVj0W0m0VntJQwUApKRckICbkWDgsQOYAzuS8cqJalzEgEBSgblTXvknGN49E0PY85yHloDB0TDU6TgszJcY8ouuzvYqQtSZxSFhBdIwkqG6n/K7FvIQtPqow8ryU9FzyjXsB7KKlIE7UAhRAMuVlmZlHPFZwBjOTbrtTqQzpUAH5szOCeJiPrmIK1bJPeBlYBqdyWy5BJ9Gx5jaZgUc3GShdvRQJw2LMLb35ZSc3bOyEVBUiUoJfxNSR4SwCn/APYu/P3WhlEtWQwI/UxNw1w4wN+TjlC82akKAAFgXVUQASNjTu+Rz6waVpkOagtTc5i2vcMAwa/m1L84SQMmoLQBxJ2Hh2e73N3wPS8GkqIuGvcPfLGwF6fVhCAnAECkBRU4cBVOw8FW1ndh5Q4gcBUJY4jdbi3Mju7gOPlFJEthlIZ2dlO7JTln3Izhr5jQm2TSldsihQcPvi3UG8EVqreFJbBLktdyBk7Y+ULy5qliqpAVUHKeICzD3pJ8ucMnkzUaamgBACSC5SAM3pZIuDexYYud1VSUGZQpIwFBIUtMxw9gxALB8KJHQNDWonLSbVEndxY7kW4nt6BxeBgqINdAJsQfExwHLB+o59BABHS0JV3aQtZLGpRJBNwxU7WAZoL3CFvWlagRlztzZiLj684KUqRvUQw4gP8A2IQ5LDKt2eDzhSxpSzUlwK2J/KEgFyWPIk7QUKwcrWJTVUQwYF0kNzAvuGZuYPSCAy+FZAAY8RQRSM5J4bZ5wwV5ADuclWLO3V4WsSSZbnZ7AFrhwSDZ7w6JZtCKkhkABVjXLIdIckeM269d4FMkywZakISpgUhj+G2XYAgKf8xiTEKUySqzBNYpAbhtyYWODeN6sEpPhBJA4nYF2N0q+HOGJAlamWzDwkkUpZySWIITfJNmbmQca0ySi0ugBnsXByDYBIVs99rxklSglpKU2N6VNLcFiL4fYgZG94MuQ90y0JBLn8IVFIDsbgO9NgD6ZAkDfYgvRFRyo/6iAAQzJALhw42A84n3QJNLFs8QUpmcbFr7PkbwVSUlABTSFbJZIL5e9+Z84DWlHhSpQVwslCqQz7sxvzI5QDsT1ExdxSCHcqUpDktsAC5sBtfnCOsl8FRKiprvc2AdwDlyx/hiw1OsTLAZSUWpBpxdmAs3FYxQ9pzkrmhBANACiyiVMCWcAApS92vl4iWDaGSukqMxVQ/Ko56/W7P0hs6lrFIKX3Dj9x5iHZGrQlDKCU9FEc4c7lKshvTPxjklNNnVHCorEJlHKSOe4/cROdpJaSxJS+5S4PkRDEzs5BSooJe43Afo/nFTrFmlySDggEZt05RHcanTzwMnQyz/AN2X8B84yKFc0v4z7hGRe1mm4VPdlJTgeEAWSLbNtj3wt/0yKkrMxQQ44SXcZAAv5NmOplygkhQ7un9IljIcAlQORcUt8omVEopUlJN3/KAk22vzv8N4tajXBx+C3lnI6ydJ06qUS0S1F1MOFVks/RV8dT1iXZ3tJLp4JfErJJc1NcLUC44gA4tYWEXsuTpgpCFyaiCRUxmJJcXUXJHmbQOTLRPmTe9069OJbUqQAElIsxCQ2ADblnEXui1m/wAmTg4vkhMSFgd4oqqYJQcuSGAGABzGL3MWMjW6gDuShCZKE0oKRTS5KrXLhAZJNnJiciaiUkiUlALAliz+4Pg8oZHZ3fS+8U7VpIoUcBSc2DYsH3jJTd12LruID25kghMxKiLJYkE2y+5vs4ybwp2n7cJkyQnueAhk3Z8bAAJub55NBldi0lTy0gPYkCrzuajkX+EUnt12UtOiC1ABKVim4cP5Zx8o305xlNRM5SasrZP2qT5agaEEEvYBJNiwNIuAST6ttDfaH2wzGKJUmXLfJuScA5fr7+l/PJ5KleudsCCzNGXcsXFXyf1j1PB01Vo5/Ekzrh9qeoZPDKKm4jQ5WGLVEuS1Ra/KNar7S57IMtKZKksVKAuq5Z32Dp3e3K0cmkW5cBP/AIk8vIQfUyHTi7H4KP7QnCCfAbpUdEr7SNWtYVNWVAOaAooTtc03wSM7mLP/APLU0s0pIY5K1ZZxgBy4ydgI4OUMeSvkmBU3HVvlD8KD7C3yR6VJ+1ue7zCig+JIli9ji7Z2U4c7xa6L7SNMkcPeKWOJSiwaxJKavEQAE0pA3YNaPKZ6eEf5iPcTGpNqD/Ux9FA/IxD04tDU3Z7fpvbLTq/EroSzOpKApIJF6iSqzDDuVY5OJ9rpC1sgiYpIKQGZDlwB3juAVCkliHIbDx4Pq3Djko/7hAzPVSDUffu1olaNrkpzyfQ+kmzCUqKKFKIPdCcshIHInhWo2cbMebQ6nVJpKgElS7pJNi1nccRsCQSSA2wsPnIdqTSlLkliWKiwuXs/W/pDei9qtQhKj3yiR1swpDPluEWHWF4EvUN8We+SZs51gqlqKbKWXQis2CCAp3Tbcv0gkuWhaiBPXUkg0JUB4XSUu2aiQQ+QPX54T2hMWmkrUwSSA5YFj1uWSLnkIV0msmIIKFFBZXhLYL3bNwIPB9wcz6Vlaw1UpBAT+daklmy+GtzsxBzieplEpUtctSmdKSlSyWN+EpTWl7AsbgXBxHzenXTCAkLUwdr8zf5xY6L281coCmcTS4S4BsCLY6v83g8F9gcke8mYuuhISVEVJSuZMUqlP5rJJQQotgehgw0ZBBUopmgMlSwlS2OwUgJBDqxHh/Z/2h6uSCtMyyiXRlPiBJIIseIlwQX90Xh+1ObImlCRsApNKWJLEq8y5Lnc7xD05LA7R6fqpJCSkA3wFKKg13F2Nw9yXZ48q9m5CjOnzSqZMSolKUsbgKNPEFVJKWIZmY5tGa/7StTMK+6XQjumpUAohYzQokk2Isch7WEE9kZ3/wCuCbEkkHndRvfmr4Rnqpxg/c1h5mkW/wD8bMmBVVEkcruetjY9ekb7Pkq04I78sS4DBSQd8kq6Zjf3pbeIkeZbk2MwD72SS8cluqOpRii6PaBXLFKklY5Okj5j44gGpqINRcGxcevKKlMo3UklIBAqBa7OwtyGIP8Ae3sT7r55xnsoIq3kWV2cRhXweMg5miMirZttiWaZKQSQqos5JNxbYvYW+USnaZLVEpuP1F3Lg4sSxv8AGJ6fQ1fqAf8ASRvtsf566RLQiYzKDEBlFrksAKQ4LuX3HlGVmHiY4BK1DB0k8ZAcm6lB3pFibEQxptDMItw3cO4JexG+46Xg2o7hK7AKXkuCoA4YEPfZvKHtItSlXl0gYuFFtvI9IiUn2X5M3IJL7OlzQ06WhRYglrje3XrtA0dg92CJc1aXDXu3JrDAs3kYh2qpYQagoJzaxyyXNw/QDMb0aGsoq5sXAa3PHo/pDTa7iRV/9OLJtNSrL1BQOC2xOW6fKOP+0L2Y1EqSla1IXLQQ9BYhRYOoKAKtgDyGBHqE6SikAkgOC7sXyN7ekch9o80fcZwClZTwlRO4/eOjQ1q1EiNTMWjxuYmwdw3TcP1aGTKJSOL8qmtyJfHkYXnK4f8AUfe5/aDoUygBkhQba9Q9I9x8HGgKdMSAyg5CgzHa5/nWJlCyLKG9wcknb3wMT6O7Uz0kktghwfjcQbQakcIHN/JlII+UDtK/ncFXAJMpdsHyfknp0gjlMpQKbkpY8mB/tE1ymKi2x25Lb6RuVMbTr5laQ78kKJ+YhXY6ArUaQ4uFE7bv15xGRLKkWCjxDAJ2L/SGkJPCCSxmEZ2br5QbseTWFORZTXA6cxCckkwSyAXKJyFHJZKTdyNyOnKIlkgskpObgk469YYVpDxgbODbkRuOo+MDZkiwOQWL/pbrvEp2VQlMCiBwqJqfB6RuWGQsFwbkOOohzTo/ww96wDf/AClj0vA5dbLN2pJBc2NQPPoYvd2JoHppoIS5A4S9+i/mYGtglLEEsvH+ZvpFvpUpUl1OTTMJJ/pek/T3QTXaVKAKQlyl7pSbuenlEb1fz3HtdCAlgKRyI5/1f2hXuuB35W8yf2EWK5ISlylPip8I5qG3lAp8pKZYWEIN8MRz5GFGQNC65YEsc/rUmGu2EValTFhwirpQkfOFp6HT4UgM7h+SS2esGKVJmUryGJ6ggEfAgxXGf3D2IzHqAH9QfpTf4CPQPYbRpm6FNN1BSkkuHHESAoeRjzzVTWP+o/Ij9o737KZC+5nTHZBmABqSakpL2N8KTjLExh1CvRv9i9NtTwX8/wBnp6T4cixBDfO0KL0E4ljLPmP3jpF6pQAIqUMH53szPBZykFQeoWsLKF+gBHr0jyt7O22c2rsdTKIBCQS5b/ixzCZkkPsPXyjp9Reyag3mCXJZxS22OsCmaeoY5irhJfcEFhzwXg3vuNSo5ruycP8Az1jUX6EkBkmU39YSFZ63jcG/2K3nR/cagkklKzdXFUdwzizfDpBU6BIwCDi3wtjntFdp5gIFyhQ2Obf6bRv70sKZSgeY9/nnyjJuzCyxRNQCz3DZzdwPeQWiU+eE5dt8v8sxQT+0p6SqgUgM5JDM2L5v7g8IzO2dSen6RYPZ2wR9cc4ag2UjsFTgoOHbZ3uG3fMU3amjQpiZi5TYCbZbD226WjlNV7T6qSVJnIKu9V+GoPZwHDjbNrEDEA0uu1aialqpDABzxcxY4DAO94rwZPOBUnhFr98odSJkxWXrPCP/ABDkH0xHN+1k19FMO5IKi+eNNrh2Dj6wt7Ua/UJk2mIClFKQAAJqtiEgC5Dh3x8+In9uz5iKFTCUkXxcAvfnf5R6HT9K3U1XJlrasY3HvQpNmWHm/wDPfDJm8ebO3vqP1ivOPWJVx67jZwKRNKzSL2FTedjDMwBKg3M/T6wjVYiJqm2Hu+LwOIKRYzdYWWD1x/mc+kC70GSR/wD0B/8AQj9oVmz3fziIVb1/eJUKK3FoZwrA/qB97/vBuyJzKV5/ufpFQqYanPT4QWVqWq6g/WM5aeKKU8lyJpC5vI1f7g3wJhVcx1kdFn3pSR8oWmapyu+fqB+0C1E/8Qkbt8QImOmU5DqtQar8TU5zgb5GOcSXwpmJBsbcR3AUbEdOYhIzHUT/AJfrBZs/Pmr/AGEfWHTFY9o9XTmxMudnDlJwcGJ61JShJd3J9BUw+CYQ0i3UzsDUDyL2FvNoYnF5YJtc2HnyiXHI08DnaTFI243+Kv8AiFNXM/ASP1fSqITJpUQDe5xnJOIHqVJMtPMGk+r5iYRqhthk3QnqlQ6PSf2gnbCvxiXayR6UJDwOUpgptnHwUIH2tqAVg7FA/wBqRDirkF4FdYriF9yffGdn9uz5AWJM1coLaoIUQ7YxyeF58xwMO3w/nyheOmMVVMwlJ3Z6R7KfaspP4es/EQwAmBwpIAa4SOMlhfLvcx2nZHtjotSsplTptRyFOA3SzkDn5R4LU0Wnsqs/fJDWdYGWF7Z2Ecev0cJJyWP+GsNeSaR78vRBaSUTuZcIBOOlvpGI0ZSOFO5cgMTZjYYLWu8UWiWmtlEVBw4uPKpw9/SOkRNWpGSFMGLVDbntdt9o8OT28noWysmSJe4CiLFzcdLKEZFqZM0Ymy2N7yVk/CaB8I3C3L1+fgX8AtQHek/+tOSd7vv5xpCCyRQCHYm+7C27QKYFp5EOx3bAex5XjJGqEuxJD5YKIewe92eKcWmKqCTNOWZKyGd6th5Y6wAahQLFSSSCB4X2yDnr6+kpuvRhNLt4aLE4YVKDbFvONhAILgJKiHSQG87jn1hfuUBQGFXiS12QLeRAfLvyblAZElKXZRBcqzUW8ypw2SPOHNR2eoA4AyKbA2I5EH+0C0xb8qyB/SC4Ia7W98VaKsou0fZ7TzJyZkymsClN6SSUte7C5e/WKHtP7JUqSDIK0ktllJYC+GJc3f4R3fdqASXKkhzYF8pYsQNthyiMqYLUzDLzaoKS/wAmu9o3hr6kPtZnLTjLlHmMv7MJkuYCuZLUkK4gUrDMbOzWPMHeF+1fs4nUp7iSpRAJWrvE0k5ZCVALDC13J5R6wFmYFKcKUGNQUKFX3ta4I6QDV6NRBD3SbMQN7ixLt6ZjddZq3bM3oQqqPDJ/sxqEh1SVAAOX64HUtdheF9b2JOlFpktaTbItcOLi2CLR75LlmwuT+ZiXs7XZyC93eFZnZwSFUiyyeFTFyCS1NmTbHlGy/wAhLujN9LHszwQyiMgvjG8RHWPepvYsmYCVpkkqZ0rSLBrXclPCSPXpHPTvs5012lLuf1qsGOOlt3jaPXwf3Joj6WXZnkpMY8em9qfZighPdFaWDeEqB3d3uWPTAjcz7MpFJQhS+8AJqUw2xSHGb2LjrGq6zSxkj6aZ5jVG3feOn1H2e6lKHCa1M9KeV+bcjgHBijm9kzUqpMtYVmmkk36CN46kJcMycJR5QtWY0qcX9/xg87s6YjxS1p/zJI+cAMogPsbRaonIWVqWY9fqDB169wkefzeEIk0JxQ1Jjv3oFVxZ/q8CVqHBdzffl5wBowGFtQ9zG/vbfy+/7wGfPqboloERvGwsCBRSygtmjGgI2pb3iBMWSzI7P2D9niomeoEAAhLdbP5bRWeyns+meoqmVBCSMAXOWcn+PHove4YAAMBtjAA2+McHV69LZH+Tr6fRvzsuZVCQ4D9Wb0sHMXGmngpBDJAyRc9M3Ec9IFnBTsCC7+lieUW2gNIFYSkkWdRu/uHRo8DVi/U65KSeC9lT0qDlR/nk8ZEBOA/7Z9P56RuMLYZOdkdpCcUzJVkM92D7B/zD5QynVKupRoYFsAPYNl1CzEclBoV7B0YTIBIZTDiGbOA53yffFiqS6dhSzGwJ5WAveO+U42JMTOsSVlMwJUA1IUkFIcfma6bBwd26wU9oWDhFRdwGKS5ALb84OnSoukBKkl3L5UWJuOoHSw5WENOiYsAmW4/SQDjqHVbIw7xG5NFJoNK1Bp8SAvZ0pdnyW9OkLajtFSCyVIWov4UgE8yz3A38usNSNOhCiojiUkAsB4RgYL7+6DaooJJdSgRg0045EPy5vE+UGyuR7QAMFgJUSxYqAzYsA13Nnh6dMSpDGUCpOLi7lg5YlIfJIhKdopUwDu2Bb9FV2Ic8Rb5QGV2OpZSKypQLuoFxncl0sDhyMMItKIXgYOpQEAlDKJugUmYSKTbD8Ie17Yg8nUoLEVE8ieKxw1ut+mYQ1WhlhRFd0qFy4uAzuGKySLCwjaNCKllKw9BSFNwgkBixG1t2aDA7GkaYqSVJTU5ccRcEcwomk3cjGIyZoiQkMqpnKgxtzIfLFrdbwinSalKnTOC7DhUCEPgs7i5wTzjcxWqQ5UEoYi9TppJ+DXu+/SDPZivA8dJg1Kqv0SxfIL82jFukDgBw+AB/5Zzyt6wDUamblF/6QUkhzm4ZmsH5RKdqW8TIPOkZYvgY8skwrY16AtTtWgpUXbJAI9behiJlpFlAnrUSlyb+LYG7dIiJtI/w02cimYoFxklvS/k7PEhqCpP4iKhMZ2UxTbYnPSGJPBrVpVSHFdQAcEjcX4jf+eh1SlEUpTcMQ/IMAQ5/nxicylLpDpDhmAu1zzY+WYoVe15E8S+7FDPaqoc9w8EU5CusjMrRpniiYkE3ABD+rqqA3b0gGu9h9I4BkpDtgEAEADZXE+MRc6Sb+HYgAlRuDdzyXYHHD1JENLKSAlgQfEpgpIvbJ5gW2ilqOPDG4p8o4rUfZdIUtymi4JpUSDz4aSAPKIq+yvTFBpKgSDxKJJcv+UABruzOGzHW6bRzAsFUwLTyDJIIJ5m4c+45jayshw5NiFE4sxYOxYO7840+o1f9jPw4c0cCfsql0mlU5R6Us3QEOS+z7GK7W/ZoruyUGbUlgEKQPDZySkubvgR6dqg62BItfiFJZrHZJe/WJy3IpCVBKsk2udx/aNF1eqs2D0YPseOS/s31ZVTSnoSoAcr3cfGEu0fZKdIKgtC1UjKASKiWDFmIuDz8o9tmkBTUKwA4SPRzvg+/3kuwpdW52U1j5D37G0arr9S8pGX08T51n6CYhVK5a0nkUl8P8rw32X7PT56whEpZJLE0qZN2JJZgBH0KnRC+S5bkWL2D594xGtLqUJ4UKYjYi+dwbn0tFP8AyTrEf7IXS5yzlpfYSZEtKEhIHMBuhFnfnzhvS9mhQJyRgEAAnqVPZnjopE1RN6S1rAludrfKBTCWOKjszP8AT+bx50tWTO7dSpCknspbUhEotuSCXPMEg29YNJ02rSTwy1Al9gXxzv5xmmnM4DVDJvgenneJiTMtxpZ7EXcMS1k2xEbW8sis2GE2YpyUkHkHb5GMhaX2itDgqBvllXHpmNweGVkT7GtKltZ6Xbfz5xbquS97H5xkZDf3ERM7SQEtSGuMWirnyxUmw8fLrG4yD9QEJc5XfJDlmw/9RhtCAQpwDbfzMZGRoWjWlSKx/OcWkpXEr/L9YyMiB/qKKYsnWgElqFW2xF5pwybW/wCExkZES5BfcFEsAWAuS9usCnrNIufy/wC6MjIJAuBPUK/DmHd0338MD1ElKgSpIJY3IBOTGoyHETIK06XVwjC9hzMVykgLYBhS7DD0JL+cZGRojOPYtaiCljgW+McB2qs/e1Fy7fWNRkXo8sc+D0bsq8wg3DCx93yir7bmlM5KUkpDKLAsHDtYcoyMjGP3GkeQXZs0mTUSSSkkl7vWA782iy7MmE1uSWUGc4uMco1GQ5ckxI9qyh3gsPERjamAaMNplEWImkA7gMm0ZGRXYzXz8FxKP4fqPk8IdtTSEBiRxJwfKMjImJugsmerukmovWzuXbhisqeah74/3RqMgM5clquYWRc3J3/qiuWopSpreVtoyMhlPsYmWFKBUATQq5DnIjWlWUrUAWHEWFg9JPzjIyBcER5JzJhtc4G8bjIyEDP/2Q=="/>
          <p:cNvSpPr>
            <a:spLocks noChangeAspect="1" noChangeArrowheads="1"/>
          </p:cNvSpPr>
          <p:nvPr/>
        </p:nvSpPr>
        <p:spPr bwMode="auto">
          <a:xfrm>
            <a:off x="0" y="-896938"/>
            <a:ext cx="2476500" cy="184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pic>
        <p:nvPicPr>
          <p:cNvPr id="1036" name="Picture 12" descr="http://jeangabriel.chelala.free.fr/photos_habitat/ethiopie/201_0170.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92500" y="3795713"/>
            <a:ext cx="38100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upload.wikimedia.org/wikipedia/commons/1/12/Toit_en_tuile-canal.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5913" y="2924175"/>
            <a:ext cx="4321175"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6" descr="http://www.fond-ecran-image.fr/galerie-membre/_objet-autre/toit-d-ardoise-lumiere-du-soir.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63938" y="2420938"/>
            <a:ext cx="5307012"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descr="http://www.les-chevalbleus-en-asie.com/wp-content/uploads/2009/09/img_8213-800x600-470x313.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25413" y="3652838"/>
            <a:ext cx="447675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20" descr="http://t3.gstatic.com/images?q=tbn:ANd9GcQ8TIRv4E7UgkfWUoJ4jws0bHJPFWs3gDbVQmazkyhp1Zal7ZWd9EtsUNjP"/>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156325" y="4957763"/>
            <a:ext cx="27241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 name="Picture 22" descr="http://img.over-blog.com/600x446/2/18/59/27/MEXIQUE/PALENQUE/Jour-6-palenque-maison-toit-de-chaume--2-.jp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25413" y="404813"/>
            <a:ext cx="57054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51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childTnLst>
                                </p:cTn>
                              </p:par>
                            </p:childTnLst>
                          </p:cTn>
                        </p:par>
                        <p:par>
                          <p:cTn id="8" fill="hold" nodeType="afterGroup">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1000"/>
                                        <p:tgtEl>
                                          <p:spTgt spid="1032"/>
                                        </p:tgtEl>
                                      </p:cBhvr>
                                    </p:animEffect>
                                  </p:childTnLst>
                                </p:cTn>
                              </p:par>
                            </p:childTnLst>
                          </p:cTn>
                        </p:par>
                        <p:par>
                          <p:cTn id="12" fill="hold" nodeType="afterGroup">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1036"/>
                                        </p:tgtEl>
                                        <p:attrNameLst>
                                          <p:attrName>style.visibility</p:attrName>
                                        </p:attrNameLst>
                                      </p:cBhvr>
                                      <p:to>
                                        <p:strVal val="visible"/>
                                      </p:to>
                                    </p:set>
                                    <p:animEffect transition="in" filter="fade">
                                      <p:cBhvr>
                                        <p:cTn id="15" dur="1000"/>
                                        <p:tgtEl>
                                          <p:spTgt spid="1036"/>
                                        </p:tgtEl>
                                      </p:cBhvr>
                                    </p:animEffect>
                                  </p:childTnLst>
                                </p:cTn>
                              </p:par>
                            </p:childTnLst>
                          </p:cTn>
                        </p:par>
                        <p:par>
                          <p:cTn id="16" fill="hold" nodeType="afterGroup">
                            <p:stCondLst>
                              <p:cond delay="5000"/>
                            </p:stCondLst>
                            <p:childTnLst>
                              <p:par>
                                <p:cTn id="17" presetID="10" presetClass="entr" presetSubtype="0" fill="hold" nodeType="afterEffect">
                                  <p:stCondLst>
                                    <p:cond delay="1000"/>
                                  </p:stCondLst>
                                  <p:childTnLst>
                                    <p:set>
                                      <p:cBhvr>
                                        <p:cTn id="18" dur="1" fill="hold">
                                          <p:stCondLst>
                                            <p:cond delay="0"/>
                                          </p:stCondLst>
                                        </p:cTn>
                                        <p:tgtEl>
                                          <p:spTgt spid="1038"/>
                                        </p:tgtEl>
                                        <p:attrNameLst>
                                          <p:attrName>style.visibility</p:attrName>
                                        </p:attrNameLst>
                                      </p:cBhvr>
                                      <p:to>
                                        <p:strVal val="visible"/>
                                      </p:to>
                                    </p:set>
                                    <p:animEffect transition="in" filter="fade">
                                      <p:cBhvr>
                                        <p:cTn id="19" dur="1000"/>
                                        <p:tgtEl>
                                          <p:spTgt spid="1038"/>
                                        </p:tgtEl>
                                      </p:cBhvr>
                                    </p:animEffect>
                                  </p:childTnLst>
                                </p:cTn>
                              </p:par>
                            </p:childTnLst>
                          </p:cTn>
                        </p:par>
                        <p:par>
                          <p:cTn id="20" fill="hold" nodeType="afterGroup">
                            <p:stCondLst>
                              <p:cond delay="7000"/>
                            </p:stCondLst>
                            <p:childTnLst>
                              <p:par>
                                <p:cTn id="21" presetID="10" presetClass="entr" presetSubtype="0" fill="hold" nodeType="afterEffect">
                                  <p:stCondLst>
                                    <p:cond delay="1000"/>
                                  </p:stCondLst>
                                  <p:childTnLst>
                                    <p:set>
                                      <p:cBhvr>
                                        <p:cTn id="22" dur="1" fill="hold">
                                          <p:stCondLst>
                                            <p:cond delay="0"/>
                                          </p:stCondLst>
                                        </p:cTn>
                                        <p:tgtEl>
                                          <p:spTgt spid="1040"/>
                                        </p:tgtEl>
                                        <p:attrNameLst>
                                          <p:attrName>style.visibility</p:attrName>
                                        </p:attrNameLst>
                                      </p:cBhvr>
                                      <p:to>
                                        <p:strVal val="visible"/>
                                      </p:to>
                                    </p:set>
                                    <p:animEffect transition="in" filter="fade">
                                      <p:cBhvr>
                                        <p:cTn id="23" dur="1000"/>
                                        <p:tgtEl>
                                          <p:spTgt spid="1040"/>
                                        </p:tgtEl>
                                      </p:cBhvr>
                                    </p:animEffect>
                                  </p:childTnLst>
                                </p:cTn>
                              </p:par>
                            </p:childTnLst>
                          </p:cTn>
                        </p:par>
                        <p:par>
                          <p:cTn id="24" fill="hold" nodeType="afterGroup">
                            <p:stCondLst>
                              <p:cond delay="9000"/>
                            </p:stCondLst>
                            <p:childTnLst>
                              <p:par>
                                <p:cTn id="25" presetID="10" presetClass="entr" presetSubtype="0" fill="hold" nodeType="afterEffect">
                                  <p:stCondLst>
                                    <p:cond delay="1000"/>
                                  </p:stCondLst>
                                  <p:childTnLst>
                                    <p:set>
                                      <p:cBhvr>
                                        <p:cTn id="26" dur="1" fill="hold">
                                          <p:stCondLst>
                                            <p:cond delay="0"/>
                                          </p:stCondLst>
                                        </p:cTn>
                                        <p:tgtEl>
                                          <p:spTgt spid="1042"/>
                                        </p:tgtEl>
                                        <p:attrNameLst>
                                          <p:attrName>style.visibility</p:attrName>
                                        </p:attrNameLst>
                                      </p:cBhvr>
                                      <p:to>
                                        <p:strVal val="visible"/>
                                      </p:to>
                                    </p:set>
                                    <p:animEffect transition="in" filter="fade">
                                      <p:cBhvr>
                                        <p:cTn id="27" dur="1000"/>
                                        <p:tgtEl>
                                          <p:spTgt spid="1042"/>
                                        </p:tgtEl>
                                      </p:cBhvr>
                                    </p:animEffect>
                                  </p:childTnLst>
                                </p:cTn>
                              </p:par>
                            </p:childTnLst>
                          </p:cTn>
                        </p:par>
                        <p:par>
                          <p:cTn id="28" fill="hold" nodeType="afterGroup">
                            <p:stCondLst>
                              <p:cond delay="11000"/>
                            </p:stCondLst>
                            <p:childTnLst>
                              <p:par>
                                <p:cTn id="29" presetID="10" presetClass="entr" presetSubtype="0" fill="hold" nodeType="afterEffect">
                                  <p:stCondLst>
                                    <p:cond delay="1000"/>
                                  </p:stCondLst>
                                  <p:childTnLst>
                                    <p:set>
                                      <p:cBhvr>
                                        <p:cTn id="30" dur="1" fill="hold">
                                          <p:stCondLst>
                                            <p:cond delay="0"/>
                                          </p:stCondLst>
                                        </p:cTn>
                                        <p:tgtEl>
                                          <p:spTgt spid="1044"/>
                                        </p:tgtEl>
                                        <p:attrNameLst>
                                          <p:attrName>style.visibility</p:attrName>
                                        </p:attrNameLst>
                                      </p:cBhvr>
                                      <p:to>
                                        <p:strVal val="visible"/>
                                      </p:to>
                                    </p:set>
                                    <p:animEffect transition="in" filter="fade">
                                      <p:cBhvr>
                                        <p:cTn id="31" dur="1000"/>
                                        <p:tgtEl>
                                          <p:spTgt spid="1044"/>
                                        </p:tgtEl>
                                      </p:cBhvr>
                                    </p:animEffect>
                                  </p:childTnLst>
                                </p:cTn>
                              </p:par>
                            </p:childTnLst>
                          </p:cTn>
                        </p:par>
                        <p:par>
                          <p:cTn id="32" fill="hold" nodeType="afterGroup">
                            <p:stCondLst>
                              <p:cond delay="13000"/>
                            </p:stCondLst>
                            <p:childTnLst>
                              <p:par>
                                <p:cTn id="33" presetID="10" presetClass="entr" presetSubtype="0" fill="hold" nodeType="afterEffect">
                                  <p:stCondLst>
                                    <p:cond delay="1000"/>
                                  </p:stCondLst>
                                  <p:childTnLst>
                                    <p:set>
                                      <p:cBhvr>
                                        <p:cTn id="34" dur="1" fill="hold">
                                          <p:stCondLst>
                                            <p:cond delay="0"/>
                                          </p:stCondLst>
                                        </p:cTn>
                                        <p:tgtEl>
                                          <p:spTgt spid="1046"/>
                                        </p:tgtEl>
                                        <p:attrNameLst>
                                          <p:attrName>style.visibility</p:attrName>
                                        </p:attrNameLst>
                                      </p:cBhvr>
                                      <p:to>
                                        <p:strVal val="visible"/>
                                      </p:to>
                                    </p:set>
                                    <p:animEffect transition="in" filter="fade">
                                      <p:cBhvr>
                                        <p:cTn id="35" dur="125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ZoneTexte 4"/>
          <p:cNvSpPr txBox="1">
            <a:spLocks noChangeArrowheads="1"/>
          </p:cNvSpPr>
          <p:nvPr/>
        </p:nvSpPr>
        <p:spPr bwMode="auto">
          <a:xfrm>
            <a:off x="971550" y="4797425"/>
            <a:ext cx="7129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400"/>
              <a:t>Le Corbusier, </a:t>
            </a:r>
            <a:r>
              <a:rPr lang="fr-FR" altLang="fr-FR" sz="1400" i="1"/>
              <a:t>Précisions sur un état présent de l’architecture et de l’Urbanisme</a:t>
            </a:r>
            <a:r>
              <a:rPr lang="fr-FR" altLang="fr-FR" sz="1400"/>
              <a:t>, 1930</a:t>
            </a:r>
          </a:p>
        </p:txBody>
      </p:sp>
      <p:pic>
        <p:nvPicPr>
          <p:cNvPr id="39939" name="Imag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268413"/>
            <a:ext cx="91440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268413"/>
            <a:ext cx="91440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3913094" y="1268413"/>
            <a:ext cx="5230906"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ZoneTexte 4"/>
          <p:cNvSpPr txBox="1">
            <a:spLocks noChangeArrowheads="1"/>
          </p:cNvSpPr>
          <p:nvPr/>
        </p:nvSpPr>
        <p:spPr bwMode="auto">
          <a:xfrm>
            <a:off x="971550" y="5497513"/>
            <a:ext cx="7129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1400"/>
              <a:t>Le Corbusier, </a:t>
            </a:r>
            <a:r>
              <a:rPr lang="fr-FR" altLang="fr-FR" sz="1400" i="1"/>
              <a:t>Précisions sur un état présent de l’architecture et de l’Urbanisme</a:t>
            </a:r>
            <a:r>
              <a:rPr lang="fr-FR" altLang="fr-FR" sz="1400"/>
              <a:t>, 1930</a:t>
            </a:r>
          </a:p>
        </p:txBody>
      </p:sp>
      <p:pic>
        <p:nvPicPr>
          <p:cNvPr id="39943" name="Picture 5" descr="Le Corbusier jeune"/>
          <p:cNvPicPr>
            <a:picLocks noChangeAspect="1" noChangeArrowheads="1"/>
          </p:cNvPicPr>
          <p:nvPr/>
        </p:nvPicPr>
        <p:blipFill>
          <a:blip r:embed="rId5" cstate="screen">
            <a:lum bright="-6000"/>
            <a:extLst>
              <a:ext uri="{28A0092B-C50C-407E-A947-70E740481C1C}">
                <a14:useLocalDpi xmlns:a14="http://schemas.microsoft.com/office/drawing/2010/main"/>
              </a:ext>
            </a:extLst>
          </a:blip>
          <a:srcRect/>
          <a:stretch>
            <a:fillRect/>
          </a:stretch>
        </p:blipFill>
        <p:spPr bwMode="auto">
          <a:xfrm>
            <a:off x="7461250" y="549275"/>
            <a:ext cx="14414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5"/>
          <p:cNvSpPr txBox="1">
            <a:spLocks noChangeArrowheads="1"/>
          </p:cNvSpPr>
          <p:nvPr/>
        </p:nvSpPr>
        <p:spPr bwMode="auto">
          <a:xfrm>
            <a:off x="323057" y="333443"/>
            <a:ext cx="681513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fr-FR" altLang="fr-FR" sz="1800" dirty="0"/>
              <a:t>"</a:t>
            </a:r>
            <a:r>
              <a:rPr lang="fr-FR" altLang="fr-FR" sz="1800" i="1" dirty="0"/>
              <a:t>Des considérations d'ordre esthétique d'une importance capitale interviennent alors…/…</a:t>
            </a:r>
          </a:p>
          <a:p>
            <a:pPr eaLnBrk="1" hangingPunct="1">
              <a:lnSpc>
                <a:spcPct val="150000"/>
              </a:lnSpc>
              <a:spcBef>
                <a:spcPct val="0"/>
              </a:spcBef>
              <a:buFontTx/>
              <a:buNone/>
            </a:pPr>
            <a:r>
              <a:rPr lang="fr-FR" altLang="fr-FR" sz="1800" i="1" dirty="0"/>
              <a:t>Le couronnement de la maison jusqu'ici en plans fuyants est remplacé par une ligne d'une pureté idéale.../...une ligne horizontale pure, coupant le ciel en ligne droite.../...la maison est un prisme pur se détachant sur le ciel avec une pureté </a:t>
            </a:r>
            <a:r>
              <a:rPr lang="fr-FR" altLang="fr-FR" sz="1800" i="1" dirty="0" smtClean="0"/>
              <a:t>absolue</a:t>
            </a:r>
            <a:endParaRPr lang="fr-FR" altLang="fr-FR" sz="1800" dirty="0"/>
          </a:p>
        </p:txBody>
      </p:sp>
    </p:spTree>
    <p:extLst>
      <p:ext uri="{BB962C8B-B14F-4D97-AF65-F5344CB8AC3E}">
        <p14:creationId xmlns:p14="http://schemas.microsoft.com/office/powerpoint/2010/main" val="68762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22730" y="1075766"/>
            <a:ext cx="8511989" cy="707886"/>
          </a:xfrm>
          <a:prstGeom prst="rect">
            <a:avLst/>
          </a:prstGeom>
          <a:noFill/>
        </p:spPr>
        <p:txBody>
          <a:bodyPr wrap="square" rtlCol="0">
            <a:spAutoFit/>
          </a:bodyPr>
          <a:lstStyle/>
          <a:p>
            <a:pPr algn="ctr"/>
            <a:r>
              <a:rPr lang="fr-FR" sz="4000" dirty="0" smtClean="0"/>
              <a:t>ARCHITECTURE / CONSTRUCTION</a:t>
            </a:r>
            <a:endParaRPr lang="fr-FR" sz="4000" dirty="0"/>
          </a:p>
        </p:txBody>
      </p:sp>
      <p:sp>
        <p:nvSpPr>
          <p:cNvPr id="3" name="ZoneTexte 2"/>
          <p:cNvSpPr txBox="1"/>
          <p:nvPr/>
        </p:nvSpPr>
        <p:spPr>
          <a:xfrm>
            <a:off x="3738282" y="2716306"/>
            <a:ext cx="4276165" cy="2585323"/>
          </a:xfrm>
          <a:prstGeom prst="rect">
            <a:avLst/>
          </a:prstGeom>
          <a:noFill/>
        </p:spPr>
        <p:txBody>
          <a:bodyPr wrap="square" rtlCol="0">
            <a:spAutoFit/>
          </a:bodyPr>
          <a:lstStyle/>
          <a:p>
            <a:r>
              <a:rPr lang="fr-FR" sz="2400" dirty="0"/>
              <a:t>« Vous ne faîtes pas de l’architecture, vous faites des logements. » </a:t>
            </a:r>
            <a:endParaRPr lang="fr-FR" sz="2400" dirty="0" smtClean="0"/>
          </a:p>
          <a:p>
            <a:pPr algn="r"/>
            <a:endParaRPr lang="fr-FR" dirty="0" smtClean="0"/>
          </a:p>
          <a:p>
            <a:pPr algn="r"/>
            <a:r>
              <a:rPr lang="fr-FR" dirty="0" smtClean="0"/>
              <a:t>Emmanuel Pontrémoli à Pierre Dalloz et Paul Herbé</a:t>
            </a:r>
          </a:p>
          <a:p>
            <a:pPr algn="r"/>
            <a:r>
              <a:rPr lang="fr-FR" dirty="0" smtClean="0"/>
              <a:t>Pierre Dalloz, Mémoires de l’ombre, Paris, </a:t>
            </a:r>
            <a:r>
              <a:rPr lang="fr-FR" dirty="0" err="1" smtClean="0"/>
              <a:t>Editions</a:t>
            </a:r>
            <a:r>
              <a:rPr lang="fr-FR" dirty="0" smtClean="0"/>
              <a:t> du Linteau, 2012, p.21</a:t>
            </a:r>
            <a:endParaRPr lang="fr-FR" dirty="0"/>
          </a:p>
        </p:txBody>
      </p:sp>
      <p:pic>
        <p:nvPicPr>
          <p:cNvPr id="2050" name="Picture 2" descr="https://upload.wikimedia.org/wikipedia/commons/thumb/c/c9/Emmanuel_Pontremoli_1932.jpg/260px-Emmanuel_Pontremoli_193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3001" y="2716306"/>
            <a:ext cx="24765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8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ZoneTexte 2"/>
          <p:cNvSpPr txBox="1"/>
          <p:nvPr/>
        </p:nvSpPr>
        <p:spPr>
          <a:xfrm>
            <a:off x="193182" y="5646007"/>
            <a:ext cx="8064896" cy="738664"/>
          </a:xfrm>
          <a:prstGeom prst="rect">
            <a:avLst/>
          </a:prstGeom>
          <a:noFill/>
        </p:spPr>
        <p:txBody>
          <a:bodyPr wrap="square" rtlCol="0">
            <a:spAutoFit/>
          </a:bodyPr>
          <a:lstStyle/>
          <a:p>
            <a:r>
              <a:rPr lang="fr-FR" sz="1400" dirty="0" smtClean="0"/>
              <a:t>Emmanuel Pontrémoli</a:t>
            </a:r>
            <a:br>
              <a:rPr lang="fr-FR" sz="1400" dirty="0" smtClean="0"/>
            </a:br>
            <a:r>
              <a:rPr lang="fr-FR" sz="1400" dirty="0" smtClean="0"/>
              <a:t>Villa </a:t>
            </a:r>
            <a:r>
              <a:rPr lang="fr-FR" sz="1400" dirty="0" err="1" smtClean="0"/>
              <a:t>Kerylos</a:t>
            </a:r>
            <a:r>
              <a:rPr lang="fr-FR" sz="1400" dirty="0" smtClean="0"/>
              <a:t> – </a:t>
            </a:r>
            <a:r>
              <a:rPr lang="fr-FR" sz="1400" dirty="0" err="1" smtClean="0"/>
              <a:t>Beaulieu-sur-mer</a:t>
            </a:r>
            <a:r>
              <a:rPr lang="fr-FR" sz="1400" dirty="0" smtClean="0"/>
              <a:t/>
            </a:r>
            <a:br>
              <a:rPr lang="fr-FR" sz="1400" dirty="0" smtClean="0"/>
            </a:br>
            <a:r>
              <a:rPr lang="fr-FR" sz="1400" dirty="0" smtClean="0"/>
              <a:t>1902-1908</a:t>
            </a:r>
            <a:endParaRPr lang="fr-FR" sz="1400" dirty="0"/>
          </a:p>
        </p:txBody>
      </p:sp>
      <p:pic>
        <p:nvPicPr>
          <p:cNvPr id="5" name="Picture 2" descr="https://upload.wikimedia.org/wikipedia/commons/thumb/c/c9/Emmanuel_Pontremoli_1932.jpg/260px-Emmanuel_Pontremoli_1932.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09330" y="564777"/>
            <a:ext cx="1480480" cy="195878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3160059" y="551329"/>
            <a:ext cx="4222376" cy="646331"/>
          </a:xfrm>
          <a:prstGeom prst="rect">
            <a:avLst/>
          </a:prstGeom>
          <a:noFill/>
        </p:spPr>
        <p:txBody>
          <a:bodyPr wrap="square" rtlCol="0">
            <a:spAutoFit/>
          </a:bodyPr>
          <a:lstStyle/>
          <a:p>
            <a:pPr algn="r"/>
            <a:r>
              <a:rPr lang="fr-FR" dirty="0" smtClean="0"/>
              <a:t>Emmanuel Pontrémoli </a:t>
            </a:r>
            <a:br>
              <a:rPr lang="fr-FR" dirty="0" smtClean="0"/>
            </a:br>
            <a:r>
              <a:rPr lang="fr-FR" dirty="0" smtClean="0"/>
              <a:t>1865-1956</a:t>
            </a:r>
            <a:endParaRPr lang="fr-FR" dirty="0"/>
          </a:p>
        </p:txBody>
      </p:sp>
    </p:spTree>
    <p:extLst>
      <p:ext uri="{BB962C8B-B14F-4D97-AF65-F5344CB8AC3E}">
        <p14:creationId xmlns:p14="http://schemas.microsoft.com/office/powerpoint/2010/main" val="189563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8520" y="-18562"/>
            <a:ext cx="9252520" cy="6975953"/>
          </a:xfrm>
          <a:prstGeom prst="rect">
            <a:avLst/>
          </a:prstGeom>
        </p:spPr>
      </p:pic>
      <p:sp>
        <p:nvSpPr>
          <p:cNvPr id="5" name="ZoneTexte 4"/>
          <p:cNvSpPr txBox="1"/>
          <p:nvPr/>
        </p:nvSpPr>
        <p:spPr>
          <a:xfrm>
            <a:off x="193182" y="5646007"/>
            <a:ext cx="8064896" cy="738664"/>
          </a:xfrm>
          <a:prstGeom prst="rect">
            <a:avLst/>
          </a:prstGeom>
          <a:noFill/>
        </p:spPr>
        <p:txBody>
          <a:bodyPr wrap="square" rtlCol="0">
            <a:spAutoFit/>
          </a:bodyPr>
          <a:lstStyle/>
          <a:p>
            <a:r>
              <a:rPr lang="fr-FR" sz="1400" dirty="0" smtClean="0">
                <a:solidFill>
                  <a:schemeClr val="bg1"/>
                </a:solidFill>
              </a:rPr>
              <a:t>Emmanuel Pontrémoli</a:t>
            </a:r>
            <a:br>
              <a:rPr lang="fr-FR" sz="1400" dirty="0" smtClean="0">
                <a:solidFill>
                  <a:schemeClr val="bg1"/>
                </a:solidFill>
              </a:rPr>
            </a:br>
            <a:r>
              <a:rPr lang="fr-FR" sz="1400" dirty="0" smtClean="0">
                <a:solidFill>
                  <a:schemeClr val="bg1"/>
                </a:solidFill>
              </a:rPr>
              <a:t>Villa </a:t>
            </a:r>
            <a:r>
              <a:rPr lang="fr-FR" sz="1400" dirty="0" err="1" smtClean="0">
                <a:solidFill>
                  <a:schemeClr val="bg1"/>
                </a:solidFill>
              </a:rPr>
              <a:t>Kerylos</a:t>
            </a:r>
            <a:r>
              <a:rPr lang="fr-FR" sz="1400" dirty="0" smtClean="0">
                <a:solidFill>
                  <a:schemeClr val="bg1"/>
                </a:solidFill>
              </a:rPr>
              <a:t> – </a:t>
            </a:r>
            <a:r>
              <a:rPr lang="fr-FR" sz="1400" dirty="0" err="1" smtClean="0">
                <a:solidFill>
                  <a:schemeClr val="bg1"/>
                </a:solidFill>
              </a:rPr>
              <a:t>Beaulieu-sur-mer</a:t>
            </a:r>
            <a:r>
              <a:rPr lang="fr-FR" sz="1400" dirty="0" smtClean="0">
                <a:solidFill>
                  <a:schemeClr val="bg1"/>
                </a:solidFill>
              </a:rPr>
              <a:t/>
            </a:r>
            <a:br>
              <a:rPr lang="fr-FR" sz="1400" dirty="0" smtClean="0">
                <a:solidFill>
                  <a:schemeClr val="bg1"/>
                </a:solidFill>
              </a:rPr>
            </a:br>
            <a:r>
              <a:rPr lang="fr-FR" sz="1400" dirty="0" smtClean="0">
                <a:solidFill>
                  <a:schemeClr val="bg1"/>
                </a:solidFill>
              </a:rPr>
              <a:t>1902-1908</a:t>
            </a:r>
            <a:endParaRPr lang="fr-FR" sz="1400" dirty="0">
              <a:solidFill>
                <a:schemeClr val="bg1"/>
              </a:solidFill>
            </a:endParaRPr>
          </a:p>
        </p:txBody>
      </p:sp>
    </p:spTree>
    <p:extLst>
      <p:ext uri="{BB962C8B-B14F-4D97-AF65-F5344CB8AC3E}">
        <p14:creationId xmlns:p14="http://schemas.microsoft.com/office/powerpoint/2010/main" val="368647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DSCN0601-bsde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9538" y="-82550"/>
            <a:ext cx="9363076" cy="70231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74811" y="6024283"/>
            <a:ext cx="8458200" cy="646331"/>
          </a:xfrm>
          <a:prstGeom prst="rect">
            <a:avLst/>
          </a:prstGeom>
          <a:noFill/>
        </p:spPr>
        <p:txBody>
          <a:bodyPr wrap="square" rtlCol="0">
            <a:spAutoFit/>
          </a:bodyPr>
          <a:lstStyle/>
          <a:p>
            <a:r>
              <a:rPr lang="fr-FR" dirty="0" smtClean="0">
                <a:solidFill>
                  <a:schemeClr val="bg1"/>
                </a:solidFill>
              </a:rPr>
              <a:t>Ancienne station service</a:t>
            </a:r>
          </a:p>
          <a:p>
            <a:r>
              <a:rPr lang="fr-FR" dirty="0" smtClean="0">
                <a:solidFill>
                  <a:schemeClr val="bg1"/>
                </a:solidFill>
              </a:rPr>
              <a:t>D 2089 </a:t>
            </a:r>
            <a:endParaRPr lang="fr-FR" dirty="0">
              <a:solidFill>
                <a:schemeClr val="bg1"/>
              </a:solidFill>
            </a:endParaRPr>
          </a:p>
        </p:txBody>
      </p:sp>
    </p:spTree>
    <p:extLst>
      <p:ext uri="{BB962C8B-B14F-4D97-AF65-F5344CB8AC3E}">
        <p14:creationId xmlns:p14="http://schemas.microsoft.com/office/powerpoint/2010/main" val="32903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880" y="0"/>
            <a:ext cx="9259911" cy="6858000"/>
          </a:xfrm>
          <a:prstGeom prst="rect">
            <a:avLst/>
          </a:prstGeom>
        </p:spPr>
      </p:pic>
      <p:sp>
        <p:nvSpPr>
          <p:cNvPr id="3" name="ZoneTexte 2"/>
          <p:cNvSpPr txBox="1"/>
          <p:nvPr/>
        </p:nvSpPr>
        <p:spPr>
          <a:xfrm>
            <a:off x="6027313" y="5988676"/>
            <a:ext cx="2781836" cy="369332"/>
          </a:xfrm>
          <a:prstGeom prst="rect">
            <a:avLst/>
          </a:prstGeom>
          <a:noFill/>
        </p:spPr>
        <p:txBody>
          <a:bodyPr wrap="square" rtlCol="0">
            <a:spAutoFit/>
          </a:bodyPr>
          <a:lstStyle/>
          <a:p>
            <a:pPr algn="r"/>
            <a:r>
              <a:rPr lang="fr-FR" dirty="0" smtClean="0">
                <a:solidFill>
                  <a:schemeClr val="bg1"/>
                </a:solidFill>
              </a:rPr>
              <a:t>Las Vegas </a:t>
            </a:r>
            <a:r>
              <a:rPr lang="fr-FR" dirty="0" err="1" smtClean="0">
                <a:solidFill>
                  <a:schemeClr val="bg1"/>
                </a:solidFill>
              </a:rPr>
              <a:t>Strip</a:t>
            </a:r>
            <a:endParaRPr lang="fr-FR" dirty="0">
              <a:solidFill>
                <a:schemeClr val="bg1"/>
              </a:solidFill>
            </a:endParaRPr>
          </a:p>
        </p:txBody>
      </p:sp>
    </p:spTree>
    <p:extLst>
      <p:ext uri="{BB962C8B-B14F-4D97-AF65-F5344CB8AC3E}">
        <p14:creationId xmlns:p14="http://schemas.microsoft.com/office/powerpoint/2010/main" val="148585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1/19/Manila_shanty.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037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68941" y="5795682"/>
            <a:ext cx="6078071" cy="646331"/>
          </a:xfrm>
          <a:prstGeom prst="rect">
            <a:avLst/>
          </a:prstGeom>
          <a:noFill/>
        </p:spPr>
        <p:txBody>
          <a:bodyPr wrap="square" rtlCol="0">
            <a:spAutoFit/>
          </a:bodyPr>
          <a:lstStyle/>
          <a:p>
            <a:r>
              <a:rPr lang="fr-FR" dirty="0" smtClean="0">
                <a:solidFill>
                  <a:schemeClr val="bg1"/>
                </a:solidFill>
              </a:rPr>
              <a:t>Manille – Philippine</a:t>
            </a:r>
          </a:p>
          <a:p>
            <a:r>
              <a:rPr lang="fr-FR" dirty="0" smtClean="0">
                <a:solidFill>
                  <a:schemeClr val="bg1"/>
                </a:solidFill>
              </a:rPr>
              <a:t>Bidonville</a:t>
            </a:r>
            <a:endParaRPr lang="fr-FR" dirty="0">
              <a:solidFill>
                <a:schemeClr val="bg1"/>
              </a:solidFill>
            </a:endParaRPr>
          </a:p>
        </p:txBody>
      </p:sp>
    </p:spTree>
    <p:extLst>
      <p:ext uri="{BB962C8B-B14F-4D97-AF65-F5344CB8AC3E}">
        <p14:creationId xmlns:p14="http://schemas.microsoft.com/office/powerpoint/2010/main" val="336470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68187" y="403419"/>
            <a:ext cx="7180731" cy="1200329"/>
          </a:xfrm>
          <a:prstGeom prst="rect">
            <a:avLst/>
          </a:prstGeom>
          <a:noFill/>
        </p:spPr>
        <p:txBody>
          <a:bodyPr wrap="square" rtlCol="0">
            <a:spAutoFit/>
          </a:bodyPr>
          <a:lstStyle/>
          <a:p>
            <a:r>
              <a:rPr lang="fr-FR" sz="4800" dirty="0" smtClean="0">
                <a:latin typeface="Century Gothic" panose="020B0502020202020204" pitchFamily="34" charset="0"/>
                <a:ea typeface="Batang" panose="02030600000101010101" pitchFamily="18" charset="-127"/>
                <a:cs typeface="Times New Roman" panose="02020603050405020304" pitchFamily="18" charset="0"/>
              </a:rPr>
              <a:t>Définitions</a:t>
            </a:r>
            <a:r>
              <a:rPr lang="fr-FR" sz="2400" dirty="0" smtClean="0">
                <a:latin typeface="Century Gothic" panose="020B0502020202020204" pitchFamily="34" charset="0"/>
                <a:ea typeface="Batang" panose="02030600000101010101" pitchFamily="18" charset="-127"/>
                <a:cs typeface="Times New Roman" panose="02020603050405020304" pitchFamily="18" charset="0"/>
              </a:rPr>
              <a:t/>
            </a:r>
            <a:br>
              <a:rPr lang="fr-FR" sz="2400" dirty="0" smtClean="0">
                <a:latin typeface="Century Gothic" panose="020B0502020202020204" pitchFamily="34" charset="0"/>
                <a:ea typeface="Batang" panose="02030600000101010101" pitchFamily="18" charset="-127"/>
                <a:cs typeface="Times New Roman" panose="02020603050405020304" pitchFamily="18" charset="0"/>
              </a:rPr>
            </a:br>
            <a:r>
              <a:rPr lang="fr-FR" sz="2400" dirty="0" smtClean="0">
                <a:latin typeface="Century Gothic" panose="020B0502020202020204" pitchFamily="34" charset="0"/>
                <a:ea typeface="Batang" panose="02030600000101010101" pitchFamily="18" charset="-127"/>
                <a:cs typeface="Times New Roman" panose="02020603050405020304" pitchFamily="18" charset="0"/>
              </a:rPr>
              <a:t>DE L’ARCHITECTURE</a:t>
            </a:r>
            <a:endParaRPr lang="fr-FR" sz="1600" dirty="0">
              <a:latin typeface="Century Gothic" panose="020B0502020202020204" pitchFamily="34"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346855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968188" y="470650"/>
            <a:ext cx="7221071" cy="3046988"/>
          </a:xfrm>
          <a:prstGeom prst="rect">
            <a:avLst/>
          </a:prstGeom>
          <a:noFill/>
        </p:spPr>
        <p:txBody>
          <a:bodyPr wrap="square" rtlCol="0">
            <a:spAutoFit/>
          </a:bodyPr>
          <a:lstStyle/>
          <a:p>
            <a:pPr algn="ctr"/>
            <a:r>
              <a:rPr lang="fr-FR" sz="3200" dirty="0" smtClean="0"/>
              <a:t>POWERPOINT DES COURS DISPONIBLES SUR LE BV</a:t>
            </a:r>
          </a:p>
          <a:p>
            <a:pPr algn="ctr"/>
            <a:endParaRPr lang="fr-FR" sz="3200" dirty="0"/>
          </a:p>
          <a:p>
            <a:pPr algn="ctr"/>
            <a:r>
              <a:rPr lang="fr-FR" sz="3200" dirty="0" smtClean="0"/>
              <a:t>Dossier :</a:t>
            </a:r>
          </a:p>
          <a:p>
            <a:pPr algn="ctr"/>
            <a:endParaRPr lang="fr-FR" sz="3200" dirty="0" smtClean="0"/>
          </a:p>
          <a:p>
            <a:pPr algn="ctr"/>
            <a:r>
              <a:rPr lang="fr-FR" sz="3200" b="1" dirty="0" smtClean="0">
                <a:solidFill>
                  <a:schemeClr val="accent1">
                    <a:lumMod val="75000"/>
                  </a:schemeClr>
                </a:solidFill>
              </a:rPr>
              <a:t>L1 ARCHITECTURE</a:t>
            </a:r>
            <a:endParaRPr lang="fr-FR" sz="3200" b="1" dirty="0">
              <a:solidFill>
                <a:schemeClr val="accent1">
                  <a:lumMod val="75000"/>
                </a:schemeClr>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285" y="4409300"/>
            <a:ext cx="1971115" cy="1966099"/>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034" y="4409300"/>
            <a:ext cx="2181225" cy="2124075"/>
          </a:xfrm>
          <a:prstGeom prst="rect">
            <a:avLst/>
          </a:prstGeom>
        </p:spPr>
      </p:pic>
    </p:spTree>
    <p:extLst>
      <p:ext uri="{BB962C8B-B14F-4D97-AF65-F5344CB8AC3E}">
        <p14:creationId xmlns:p14="http://schemas.microsoft.com/office/powerpoint/2010/main" val="31514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74811" y="322729"/>
            <a:ext cx="8633012" cy="830997"/>
          </a:xfrm>
          <a:prstGeom prst="rect">
            <a:avLst/>
          </a:prstGeom>
          <a:noFill/>
        </p:spPr>
        <p:txBody>
          <a:bodyPr wrap="square" rtlCol="0">
            <a:spAutoFit/>
          </a:bodyPr>
          <a:lstStyle/>
          <a:p>
            <a:r>
              <a:rPr lang="fr-FR" sz="2400" dirty="0" smtClean="0"/>
              <a:t>DEFINITION PAR VITRUVE</a:t>
            </a:r>
          </a:p>
          <a:p>
            <a:endParaRPr lang="fr-FR" sz="2400" dirty="0"/>
          </a:p>
        </p:txBody>
      </p:sp>
      <p:sp>
        <p:nvSpPr>
          <p:cNvPr id="3" name="Rectangle 2"/>
          <p:cNvSpPr/>
          <p:nvPr/>
        </p:nvSpPr>
        <p:spPr>
          <a:xfrm>
            <a:off x="174811" y="764024"/>
            <a:ext cx="6441142" cy="1429622"/>
          </a:xfrm>
          <a:prstGeom prst="rect">
            <a:avLst/>
          </a:prstGeom>
        </p:spPr>
        <p:txBody>
          <a:bodyPr wrap="square">
            <a:spAutoFit/>
          </a:bodyPr>
          <a:lstStyle/>
          <a:p>
            <a:pPr>
              <a:lnSpc>
                <a:spcPct val="150000"/>
              </a:lnSpc>
            </a:pPr>
            <a:r>
              <a:rPr lang="fr-FR" sz="2000" dirty="0"/>
              <a:t>«L'architecture est une science qui embrasse une grande variété d'études et de connaissances; elle connaît et juge de toutes les productions des autres arts. </a:t>
            </a:r>
            <a:endParaRPr lang="fr-FR" sz="2000" dirty="0" smtClean="0"/>
          </a:p>
        </p:txBody>
      </p:sp>
      <p:pic>
        <p:nvPicPr>
          <p:cNvPr id="3074" name="Picture 2" descr="https://www.babelio.com/users/AVT_Vitruve_5323.jpe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884895" y="564776"/>
            <a:ext cx="2030506" cy="28182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8/89/De_architectura.jpg/800px-De_architectura.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83943" y="3625026"/>
            <a:ext cx="2931458" cy="219758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6481482" y="5957047"/>
            <a:ext cx="2326341" cy="646331"/>
          </a:xfrm>
          <a:prstGeom prst="rect">
            <a:avLst/>
          </a:prstGeom>
          <a:noFill/>
        </p:spPr>
        <p:txBody>
          <a:bodyPr wrap="square" rtlCol="0">
            <a:spAutoFit/>
          </a:bodyPr>
          <a:lstStyle/>
          <a:p>
            <a:r>
              <a:rPr lang="fr-FR" dirty="0" smtClean="0"/>
              <a:t>De </a:t>
            </a:r>
            <a:r>
              <a:rPr lang="fr-FR" dirty="0" err="1" smtClean="0"/>
              <a:t>Arquitectura</a:t>
            </a:r>
            <a:r>
              <a:rPr lang="fr-FR" dirty="0" smtClean="0"/>
              <a:t/>
            </a:r>
            <a:br>
              <a:rPr lang="fr-FR" dirty="0" smtClean="0"/>
            </a:br>
            <a:r>
              <a:rPr lang="fr-FR" dirty="0" smtClean="0"/>
              <a:t>-15 av. J.C.</a:t>
            </a:r>
            <a:endParaRPr lang="fr-FR" dirty="0"/>
          </a:p>
        </p:txBody>
      </p:sp>
    </p:spTree>
    <p:extLst>
      <p:ext uri="{BB962C8B-B14F-4D97-AF65-F5344CB8AC3E}">
        <p14:creationId xmlns:p14="http://schemas.microsoft.com/office/powerpoint/2010/main" val="171966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74811" y="322729"/>
            <a:ext cx="8633012" cy="830997"/>
          </a:xfrm>
          <a:prstGeom prst="rect">
            <a:avLst/>
          </a:prstGeom>
          <a:noFill/>
        </p:spPr>
        <p:txBody>
          <a:bodyPr wrap="square" rtlCol="0">
            <a:spAutoFit/>
          </a:bodyPr>
          <a:lstStyle/>
          <a:p>
            <a:r>
              <a:rPr lang="fr-FR" sz="2400" dirty="0" smtClean="0"/>
              <a:t>DEFINITION PAR VITRUVE</a:t>
            </a:r>
          </a:p>
          <a:p>
            <a:endParaRPr lang="fr-FR" sz="2400" dirty="0"/>
          </a:p>
        </p:txBody>
      </p:sp>
      <p:sp>
        <p:nvSpPr>
          <p:cNvPr id="3" name="Rectangle 2"/>
          <p:cNvSpPr/>
          <p:nvPr/>
        </p:nvSpPr>
        <p:spPr>
          <a:xfrm>
            <a:off x="174811" y="764024"/>
            <a:ext cx="6441142" cy="6093976"/>
          </a:xfrm>
          <a:prstGeom prst="rect">
            <a:avLst/>
          </a:prstGeom>
        </p:spPr>
        <p:txBody>
          <a:bodyPr wrap="square">
            <a:spAutoFit/>
          </a:bodyPr>
          <a:lstStyle/>
          <a:p>
            <a:pPr>
              <a:lnSpc>
                <a:spcPct val="150000"/>
              </a:lnSpc>
            </a:pPr>
            <a:r>
              <a:rPr lang="fr-FR" sz="2000" dirty="0"/>
              <a:t>«L'architecture est une </a:t>
            </a:r>
            <a:r>
              <a:rPr lang="fr-FR" sz="2000" dirty="0">
                <a:solidFill>
                  <a:srgbClr val="FF0000"/>
                </a:solidFill>
              </a:rPr>
              <a:t>science </a:t>
            </a:r>
            <a:r>
              <a:rPr lang="fr-FR" sz="2000" dirty="0"/>
              <a:t>qui embrasse une grande variété d'études et de connaissances; </a:t>
            </a:r>
            <a:r>
              <a:rPr lang="fr-FR" sz="2000" dirty="0">
                <a:solidFill>
                  <a:srgbClr val="FF0000"/>
                </a:solidFill>
              </a:rPr>
              <a:t>elle connaît et juge de toutes les productions des autres arts</a:t>
            </a:r>
            <a:r>
              <a:rPr lang="fr-FR" sz="2000" dirty="0"/>
              <a:t>. </a:t>
            </a:r>
            <a:endParaRPr lang="fr-FR" sz="2000" dirty="0" smtClean="0"/>
          </a:p>
          <a:p>
            <a:pPr>
              <a:lnSpc>
                <a:spcPct val="150000"/>
              </a:lnSpc>
            </a:pPr>
            <a:r>
              <a:rPr lang="fr-FR" sz="2000" dirty="0" smtClean="0"/>
              <a:t>Elle </a:t>
            </a:r>
            <a:r>
              <a:rPr lang="fr-FR" sz="2000" dirty="0"/>
              <a:t>est le fruit de la </a:t>
            </a:r>
            <a:r>
              <a:rPr lang="fr-FR" sz="2000" b="1" dirty="0"/>
              <a:t>pratique</a:t>
            </a:r>
            <a:r>
              <a:rPr lang="fr-FR" sz="2000" dirty="0"/>
              <a:t> et de la </a:t>
            </a:r>
            <a:r>
              <a:rPr lang="fr-FR" sz="2000" b="1" dirty="0"/>
              <a:t>théorie</a:t>
            </a:r>
            <a:r>
              <a:rPr lang="fr-FR" sz="2000" dirty="0"/>
              <a:t>. La pratique est la conception même continuée et travaillée par l'exercice, qui se réalise par l'acte donnant à la matière destinée à un ouvrage quelconque, la forme </a:t>
            </a:r>
            <a:r>
              <a:rPr lang="fr-FR" sz="2000" dirty="0" smtClean="0"/>
              <a:t>que</a:t>
            </a:r>
            <a:br>
              <a:rPr lang="fr-FR" sz="2000" dirty="0" smtClean="0"/>
            </a:br>
            <a:r>
              <a:rPr lang="fr-FR" sz="2000" dirty="0" smtClean="0"/>
              <a:t>présente </a:t>
            </a:r>
            <a:r>
              <a:rPr lang="fr-FR" sz="2000" dirty="0"/>
              <a:t>un </a:t>
            </a:r>
            <a:r>
              <a:rPr lang="fr-FR" sz="2000" dirty="0" smtClean="0"/>
              <a:t>dessin</a:t>
            </a:r>
            <a:r>
              <a:rPr lang="fr-FR" sz="2000" dirty="0"/>
              <a:t>. La théorie, au contraire, consiste à </a:t>
            </a:r>
            <a:r>
              <a:rPr lang="fr-FR" sz="2000" dirty="0" smtClean="0"/>
              <a:t/>
            </a:r>
            <a:br>
              <a:rPr lang="fr-FR" sz="2000" dirty="0" smtClean="0"/>
            </a:br>
            <a:r>
              <a:rPr lang="fr-FR" sz="2000" dirty="0" smtClean="0"/>
              <a:t>démontrer</a:t>
            </a:r>
            <a:r>
              <a:rPr lang="fr-FR" sz="2000" dirty="0"/>
              <a:t>, à expliquer la justesse, là convenance </a:t>
            </a:r>
            <a:r>
              <a:rPr lang="fr-FR" sz="2000" dirty="0" smtClean="0"/>
              <a:t/>
            </a:r>
            <a:br>
              <a:rPr lang="fr-FR" sz="2000" dirty="0" smtClean="0"/>
            </a:br>
            <a:r>
              <a:rPr lang="fr-FR" sz="2000" dirty="0" smtClean="0"/>
              <a:t>des </a:t>
            </a:r>
            <a:r>
              <a:rPr lang="fr-FR" sz="2000" dirty="0"/>
              <a:t>proportions des objets travaillés</a:t>
            </a:r>
            <a:r>
              <a:rPr lang="fr-FR" sz="2000" dirty="0" smtClean="0"/>
              <a:t>. […]</a:t>
            </a:r>
          </a:p>
          <a:p>
            <a:pPr>
              <a:lnSpc>
                <a:spcPct val="150000"/>
              </a:lnSpc>
            </a:pPr>
            <a:r>
              <a:rPr lang="fr-FR" sz="2000" dirty="0" smtClean="0"/>
              <a:t>Celui-là </a:t>
            </a:r>
            <a:r>
              <a:rPr lang="fr-FR" sz="2000" dirty="0"/>
              <a:t>seul, qui, semblable au guerrier armé de </a:t>
            </a:r>
            <a:r>
              <a:rPr lang="fr-FR" sz="2000" dirty="0" smtClean="0"/>
              <a:t/>
            </a:r>
            <a:br>
              <a:rPr lang="fr-FR" sz="2000" dirty="0" smtClean="0"/>
            </a:br>
            <a:r>
              <a:rPr lang="fr-FR" sz="2000" dirty="0" smtClean="0"/>
              <a:t>toutes </a:t>
            </a:r>
            <a:r>
              <a:rPr lang="fr-FR" sz="2000" dirty="0"/>
              <a:t>pièces, sait joindre la théorie à la pratique, atteint son but avec autant de succès que de promptitude.»</a:t>
            </a:r>
          </a:p>
        </p:txBody>
      </p:sp>
      <p:pic>
        <p:nvPicPr>
          <p:cNvPr id="3074" name="Picture 2" descr="https://www.babelio.com/users/AVT_Vitruve_5323.jpe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884895" y="564776"/>
            <a:ext cx="2030506" cy="28182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8/89/De_architectura.jpg/800px-De_architectura.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83943" y="3625026"/>
            <a:ext cx="2931458" cy="219758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6481482" y="5957047"/>
            <a:ext cx="2326341" cy="646331"/>
          </a:xfrm>
          <a:prstGeom prst="rect">
            <a:avLst/>
          </a:prstGeom>
          <a:noFill/>
        </p:spPr>
        <p:txBody>
          <a:bodyPr wrap="square" rtlCol="0">
            <a:spAutoFit/>
          </a:bodyPr>
          <a:lstStyle/>
          <a:p>
            <a:r>
              <a:rPr lang="fr-FR" dirty="0" smtClean="0"/>
              <a:t>De </a:t>
            </a:r>
            <a:r>
              <a:rPr lang="fr-FR" dirty="0" err="1" smtClean="0"/>
              <a:t>Arquitectura</a:t>
            </a:r>
            <a:r>
              <a:rPr lang="fr-FR" dirty="0" smtClean="0"/>
              <a:t/>
            </a:r>
            <a:br>
              <a:rPr lang="fr-FR" dirty="0" smtClean="0"/>
            </a:br>
            <a:r>
              <a:rPr lang="fr-FR" dirty="0" smtClean="0"/>
              <a:t>-15 av. J.C.</a:t>
            </a:r>
            <a:endParaRPr lang="fr-FR" dirty="0"/>
          </a:p>
        </p:txBody>
      </p:sp>
    </p:spTree>
    <p:extLst>
      <p:ext uri="{BB962C8B-B14F-4D97-AF65-F5344CB8AC3E}">
        <p14:creationId xmlns:p14="http://schemas.microsoft.com/office/powerpoint/2010/main" val="133857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1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402106" y="564776"/>
            <a:ext cx="5486400" cy="5216813"/>
          </a:xfrm>
          <a:prstGeom prst="rect">
            <a:avLst/>
          </a:prstGeom>
          <a:noFill/>
        </p:spPr>
        <p:txBody>
          <a:bodyPr wrap="square" rtlCol="0">
            <a:spAutoFit/>
          </a:bodyPr>
          <a:lstStyle/>
          <a:p>
            <a:pPr>
              <a:lnSpc>
                <a:spcPct val="150000"/>
              </a:lnSpc>
            </a:pPr>
            <a:r>
              <a:rPr lang="fr-FR" dirty="0"/>
              <a:t>, s. f., art de bâtir. L’architecture se compose de deux éléments, la théorie et la pratique ; la théorie comprend : l’art proprement dit, les règles inspirées par le goût, issues des traditions, et la science qui peut se démontrer par des formules invariables, absolues. La pratique est l’application de la théorie aux besoins ; c’est la pratique qui fait plier l’art et la science à la nature des matériaux, au climat, aux mœurs d’une époque, aux nécessités du moment</a:t>
            </a:r>
            <a:r>
              <a:rPr lang="fr-FR" dirty="0" smtClean="0"/>
              <a:t>.</a:t>
            </a:r>
          </a:p>
          <a:p>
            <a:pPr algn="r">
              <a:lnSpc>
                <a:spcPct val="150000"/>
              </a:lnSpc>
            </a:pPr>
            <a:r>
              <a:rPr lang="fr-FR" dirty="0" smtClean="0"/>
              <a:t>Eugène Viollet-Le-Duc</a:t>
            </a:r>
          </a:p>
          <a:p>
            <a:pPr algn="r">
              <a:lnSpc>
                <a:spcPct val="150000"/>
              </a:lnSpc>
            </a:pPr>
            <a:r>
              <a:rPr lang="fr-FR" sz="1400" dirty="0" smtClean="0"/>
              <a:t>Dictionnaire raisonné de l’architecture française du </a:t>
            </a:r>
            <a:r>
              <a:rPr lang="fr-FR" sz="1400" dirty="0" err="1" smtClean="0"/>
              <a:t>Xie</a:t>
            </a:r>
            <a:r>
              <a:rPr lang="fr-FR" sz="1400" dirty="0" smtClean="0"/>
              <a:t> au XVIe siècle</a:t>
            </a:r>
          </a:p>
          <a:p>
            <a:pPr algn="r">
              <a:lnSpc>
                <a:spcPct val="150000"/>
              </a:lnSpc>
            </a:pPr>
            <a:r>
              <a:rPr lang="fr-FR" sz="1400" dirty="0" err="1" smtClean="0"/>
              <a:t>Edtions</a:t>
            </a:r>
            <a:r>
              <a:rPr lang="fr-FR" sz="1400" dirty="0" smtClean="0"/>
              <a:t> </a:t>
            </a:r>
            <a:r>
              <a:rPr lang="fr-FR" sz="1400" dirty="0" err="1" smtClean="0"/>
              <a:t>Bance</a:t>
            </a:r>
            <a:r>
              <a:rPr lang="fr-FR" sz="1400" dirty="0" smtClean="0"/>
              <a:t> – Morel de 1854 à 1868</a:t>
            </a:r>
          </a:p>
          <a:p>
            <a:pPr algn="r">
              <a:lnSpc>
                <a:spcPct val="150000"/>
              </a:lnSpc>
            </a:pPr>
            <a:r>
              <a:rPr lang="fr-FR" sz="1400" dirty="0" smtClean="0"/>
              <a:t>Tome 1</a:t>
            </a:r>
            <a:endParaRPr lang="fr-FR" sz="1400" dirty="0"/>
          </a:p>
        </p:txBody>
      </p:sp>
      <p:pic>
        <p:nvPicPr>
          <p:cNvPr id="3074" name="Picture 2" descr="https://upload.wikimedia.org/wikipedia/commons/4/4d/Eugene_viollet_le_duc.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42047" y="564776"/>
            <a:ext cx="2931459"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242047" y="4851026"/>
            <a:ext cx="2931459" cy="646331"/>
          </a:xfrm>
          <a:prstGeom prst="rect">
            <a:avLst/>
          </a:prstGeom>
          <a:noFill/>
        </p:spPr>
        <p:txBody>
          <a:bodyPr wrap="square" rtlCol="0">
            <a:spAutoFit/>
          </a:bodyPr>
          <a:lstStyle/>
          <a:p>
            <a:r>
              <a:rPr lang="fr-FR" dirty="0" smtClean="0"/>
              <a:t>Eugène Viollet-Le-Duc</a:t>
            </a:r>
            <a:br>
              <a:rPr lang="fr-FR" dirty="0" smtClean="0"/>
            </a:br>
            <a:r>
              <a:rPr lang="fr-FR" dirty="0" smtClean="0"/>
              <a:t>1814-1879</a:t>
            </a:r>
            <a:endParaRPr lang="fr-FR" dirty="0"/>
          </a:p>
        </p:txBody>
      </p:sp>
    </p:spTree>
    <p:extLst>
      <p:ext uri="{BB962C8B-B14F-4D97-AF65-F5344CB8AC3E}">
        <p14:creationId xmlns:p14="http://schemas.microsoft.com/office/powerpoint/2010/main" val="19023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namaquinalectoradecontexto.files.wordpress.com/2011/07/viollet.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34472" y="0"/>
            <a:ext cx="929789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upload.wikimedia.org/wikipedia/commons/4/4d/Eugene_viollet_le_duc.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42047" y="564776"/>
            <a:ext cx="2931459"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00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fondationlecorbusier.fr/CorbuCache/900x720_2049_2198.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0"/>
            <a:ext cx="951285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280219" y="5722374"/>
            <a:ext cx="8686800" cy="646331"/>
          </a:xfrm>
          <a:prstGeom prst="rect">
            <a:avLst/>
          </a:prstGeom>
          <a:noFill/>
        </p:spPr>
        <p:txBody>
          <a:bodyPr wrap="square" rtlCol="0">
            <a:spAutoFit/>
          </a:bodyPr>
          <a:lstStyle/>
          <a:p>
            <a:r>
              <a:rPr lang="fr-FR" dirty="0" smtClean="0"/>
              <a:t>Le Corbusier sur l’Acropole d’Athènes</a:t>
            </a:r>
            <a:br>
              <a:rPr lang="fr-FR" dirty="0" smtClean="0"/>
            </a:br>
            <a:r>
              <a:rPr lang="fr-FR" dirty="0" smtClean="0"/>
              <a:t>1907</a:t>
            </a:r>
            <a:endParaRPr lang="fr-FR" dirty="0"/>
          </a:p>
        </p:txBody>
      </p:sp>
      <p:sp>
        <p:nvSpPr>
          <p:cNvPr id="4" name="ZoneTexte 3"/>
          <p:cNvSpPr txBox="1"/>
          <p:nvPr/>
        </p:nvSpPr>
        <p:spPr>
          <a:xfrm>
            <a:off x="165941" y="430306"/>
            <a:ext cx="4740776" cy="461665"/>
          </a:xfrm>
          <a:prstGeom prst="rect">
            <a:avLst/>
          </a:prstGeom>
          <a:noFill/>
        </p:spPr>
        <p:txBody>
          <a:bodyPr wrap="square" rtlCol="0">
            <a:spAutoFit/>
          </a:bodyPr>
          <a:lstStyle/>
          <a:p>
            <a:r>
              <a:rPr lang="fr-FR" sz="2400" b="1" dirty="0" smtClean="0">
                <a:solidFill>
                  <a:schemeClr val="accent5">
                    <a:lumMod val="50000"/>
                  </a:schemeClr>
                </a:solidFill>
              </a:rPr>
              <a:t>DEFINITION PLASTIQUE</a:t>
            </a:r>
            <a:endParaRPr lang="fr-FR" sz="2400" b="1" dirty="0">
              <a:solidFill>
                <a:schemeClr val="accent5">
                  <a:lumMod val="50000"/>
                </a:schemeClr>
              </a:solidFill>
            </a:endParaRPr>
          </a:p>
        </p:txBody>
      </p:sp>
    </p:spTree>
    <p:extLst>
      <p:ext uri="{BB962C8B-B14F-4D97-AF65-F5344CB8AC3E}">
        <p14:creationId xmlns:p14="http://schemas.microsoft.com/office/powerpoint/2010/main" val="36934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5" descr="signature-gri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9388" y="6092825"/>
            <a:ext cx="14478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5" descr="Propylées"/>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47894"/>
            <a:ext cx="9016324" cy="463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ZoneTexte 1"/>
          <p:cNvSpPr txBox="1">
            <a:spLocks noChangeArrowheads="1"/>
          </p:cNvSpPr>
          <p:nvPr/>
        </p:nvSpPr>
        <p:spPr bwMode="auto">
          <a:xfrm>
            <a:off x="3469046" y="4617114"/>
            <a:ext cx="53292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Medium" panose="020B0603020102020204" pitchFamily="34" charset="0"/>
              </a:defRPr>
            </a:lvl1pPr>
            <a:lvl2pPr marL="742950" indent="-285750" eaLnBrk="0" hangingPunct="0">
              <a:defRPr>
                <a:solidFill>
                  <a:schemeClr val="tx1"/>
                </a:solidFill>
                <a:latin typeface="Franklin Gothic Medium" panose="020B0603020102020204" pitchFamily="34" charset="0"/>
              </a:defRPr>
            </a:lvl2pPr>
            <a:lvl3pPr marL="1143000" indent="-228600" eaLnBrk="0" hangingPunct="0">
              <a:defRPr>
                <a:solidFill>
                  <a:schemeClr val="tx1"/>
                </a:solidFill>
                <a:latin typeface="Franklin Gothic Medium" panose="020B0603020102020204" pitchFamily="34" charset="0"/>
              </a:defRPr>
            </a:lvl3pPr>
            <a:lvl4pPr marL="1600200" indent="-228600" eaLnBrk="0" hangingPunct="0">
              <a:defRPr>
                <a:solidFill>
                  <a:schemeClr val="tx1"/>
                </a:solidFill>
                <a:latin typeface="Franklin Gothic Medium" panose="020B0603020102020204" pitchFamily="34" charset="0"/>
              </a:defRPr>
            </a:lvl4pPr>
            <a:lvl5pPr marL="2057400" indent="-228600" eaLnBrk="0" hangingPunct="0">
              <a:defRPr>
                <a:solidFill>
                  <a:schemeClr val="tx1"/>
                </a:solidFill>
                <a:latin typeface="Franklin Gothic Medium" panose="020B06030201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defRPr>
            </a:lvl9pPr>
          </a:lstStyle>
          <a:p>
            <a:pPr eaLnBrk="1" hangingPunct="1">
              <a:lnSpc>
                <a:spcPct val="150000"/>
              </a:lnSpc>
            </a:pPr>
            <a:r>
              <a:rPr lang="fr-FR" sz="2400" dirty="0">
                <a:latin typeface="Times New Roman" panose="02020603050405020304" pitchFamily="18" charset="0"/>
                <a:cs typeface="Times New Roman" panose="02020603050405020304" pitchFamily="18" charset="0"/>
              </a:rPr>
              <a:t>« L’architecture est le jeu savant, correct, et magnifique des volumes assemblés sous la lumière </a:t>
            </a:r>
            <a:r>
              <a:rPr lang="fr-FR" sz="2400" dirty="0" smtClean="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Vers une architecture, 1923</a:t>
            </a:r>
            <a:endParaRPr lang="fr-FR" sz="2400" dirty="0">
              <a:latin typeface="Times New Roman" panose="02020603050405020304" pitchFamily="18" charset="0"/>
              <a:cs typeface="Times New Roman" panose="02020603050405020304" pitchFamily="18" charset="0"/>
            </a:endParaRPr>
          </a:p>
        </p:txBody>
      </p:sp>
      <p:pic>
        <p:nvPicPr>
          <p:cNvPr id="11" name="Picture 2" descr="http://www.fondationlecorbusier.fr/CorbuCache/900x720_2049_2198.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4977" y="4889401"/>
            <a:ext cx="1515427" cy="10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165941" y="430306"/>
            <a:ext cx="4740776" cy="461665"/>
          </a:xfrm>
          <a:prstGeom prst="rect">
            <a:avLst/>
          </a:prstGeom>
          <a:noFill/>
        </p:spPr>
        <p:txBody>
          <a:bodyPr wrap="square" rtlCol="0">
            <a:spAutoFit/>
          </a:bodyPr>
          <a:lstStyle/>
          <a:p>
            <a:r>
              <a:rPr lang="fr-FR" sz="2400" b="1" dirty="0" smtClean="0">
                <a:solidFill>
                  <a:schemeClr val="accent5">
                    <a:lumMod val="50000"/>
                  </a:schemeClr>
                </a:solidFill>
              </a:rPr>
              <a:t>DEFINITION PLASTIQUE</a:t>
            </a:r>
            <a:endParaRPr lang="fr-FR" sz="2400" b="1" dirty="0">
              <a:solidFill>
                <a:schemeClr val="accent5">
                  <a:lumMod val="50000"/>
                </a:schemeClr>
              </a:solidFill>
            </a:endParaRPr>
          </a:p>
        </p:txBody>
      </p:sp>
      <p:pic>
        <p:nvPicPr>
          <p:cNvPr id="14338" name="Picture 2" descr="http://fr.muzeo.com/sites/default/files/styles/image_basse_def/public/oeuvres/photo/les_deebuts/atheenes_les_propyleees_de_lac112222_0.jpg?itok=B-GwfDJ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210290"/>
            <a:ext cx="4297023" cy="357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83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14338"/>
                                        </p:tgtEl>
                                      </p:cBhvr>
                                    </p:animEffect>
                                    <p:set>
                                      <p:cBhvr>
                                        <p:cTn id="7" dur="1" fill="hold">
                                          <p:stCondLst>
                                            <p:cond delay="1499"/>
                                          </p:stCondLst>
                                        </p:cTn>
                                        <p:tgtEl>
                                          <p:spTgt spid="143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3" name="Picture 2" descr="http://oi55.tinypic.com/24wsdiv.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265197" cy="688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p:cNvSpPr txBox="1"/>
          <p:nvPr/>
        </p:nvSpPr>
        <p:spPr>
          <a:xfrm>
            <a:off x="186959" y="5477472"/>
            <a:ext cx="3600400" cy="923330"/>
          </a:xfrm>
          <a:prstGeom prst="rect">
            <a:avLst/>
          </a:prstGeom>
          <a:noFill/>
        </p:spPr>
        <p:txBody>
          <a:bodyPr wrap="square" rtlCol="0">
            <a:spAutoFit/>
          </a:bodyPr>
          <a:lstStyle/>
          <a:p>
            <a:r>
              <a:rPr lang="fr-FR" sz="1800" dirty="0" smtClean="0">
                <a:solidFill>
                  <a:schemeClr val="bg1"/>
                </a:solidFill>
              </a:rPr>
              <a:t>Le Corbusier</a:t>
            </a:r>
            <a:br>
              <a:rPr lang="fr-FR" sz="1800" dirty="0" smtClean="0">
                <a:solidFill>
                  <a:schemeClr val="bg1"/>
                </a:solidFill>
              </a:rPr>
            </a:br>
            <a:r>
              <a:rPr lang="fr-FR" sz="1800" dirty="0" smtClean="0">
                <a:solidFill>
                  <a:schemeClr val="bg1"/>
                </a:solidFill>
              </a:rPr>
              <a:t>La Chapelle Notre-Dame du Haut</a:t>
            </a:r>
          </a:p>
          <a:p>
            <a:r>
              <a:rPr lang="fr-FR" sz="1800" dirty="0" smtClean="0">
                <a:solidFill>
                  <a:schemeClr val="bg1"/>
                </a:solidFill>
              </a:rPr>
              <a:t>Ronchamp 1950-1955</a:t>
            </a:r>
            <a:endParaRPr lang="fr-FR" sz="1800" dirty="0">
              <a:solidFill>
                <a:schemeClr val="bg1"/>
              </a:solidFill>
            </a:endParaRPr>
          </a:p>
        </p:txBody>
      </p:sp>
    </p:spTree>
    <p:extLst>
      <p:ext uri="{BB962C8B-B14F-4D97-AF65-F5344CB8AC3E}">
        <p14:creationId xmlns:p14="http://schemas.microsoft.com/office/powerpoint/2010/main" val="7937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512" y="0"/>
            <a:ext cx="9377685" cy="6858000"/>
          </a:xfrm>
          <a:prstGeom prst="rect">
            <a:avLst/>
          </a:prstGeom>
        </p:spPr>
      </p:pic>
      <p:sp>
        <p:nvSpPr>
          <p:cNvPr id="4" name="Text Box 9"/>
          <p:cNvSpPr txBox="1">
            <a:spLocks noChangeArrowheads="1"/>
          </p:cNvSpPr>
          <p:nvPr/>
        </p:nvSpPr>
        <p:spPr bwMode="auto">
          <a:xfrm>
            <a:off x="1835696" y="260648"/>
            <a:ext cx="64087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bg1"/>
                </a:solidFill>
                <a:latin typeface="Times New Roman" panose="02020603050405020304" pitchFamily="18" charset="0"/>
              </a:defRPr>
            </a:lvl1pPr>
            <a:lvl2pPr marL="742950" indent="-285750" eaLnBrk="0" hangingPunct="0">
              <a:defRPr sz="2400">
                <a:solidFill>
                  <a:schemeClr val="bg1"/>
                </a:solidFill>
                <a:latin typeface="Times New Roman" panose="02020603050405020304" pitchFamily="18" charset="0"/>
              </a:defRPr>
            </a:lvl2pPr>
            <a:lvl3pPr marL="1143000" indent="-228600" eaLnBrk="0" hangingPunct="0">
              <a:defRPr sz="2400">
                <a:solidFill>
                  <a:schemeClr val="bg1"/>
                </a:solidFill>
                <a:latin typeface="Times New Roman" panose="02020603050405020304" pitchFamily="18" charset="0"/>
              </a:defRPr>
            </a:lvl3pPr>
            <a:lvl4pPr marL="1600200" indent="-228600" eaLnBrk="0" hangingPunct="0">
              <a:defRPr sz="2400">
                <a:solidFill>
                  <a:schemeClr val="bg1"/>
                </a:solidFill>
                <a:latin typeface="Times New Roman" panose="02020603050405020304" pitchFamily="18" charset="0"/>
              </a:defRPr>
            </a:lvl4pPr>
            <a:lvl5pPr marL="2057400" indent="-228600" eaLnBrk="0" hangingPunct="0">
              <a:defRPr sz="2400">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bg1"/>
                </a:solidFill>
                <a:latin typeface="Times New Roman" panose="02020603050405020304" pitchFamily="18" charset="0"/>
              </a:defRPr>
            </a:lvl9pPr>
          </a:lstStyle>
          <a:p>
            <a:pPr algn="r" eaLnBrk="1" hangingPunct="1">
              <a:spcBef>
                <a:spcPct val="50000"/>
              </a:spcBef>
            </a:pPr>
            <a:r>
              <a:rPr lang="fr-FR" altLang="fr-FR" sz="1800" dirty="0" smtClean="0">
                <a:latin typeface="Franklin Gothic Medium" panose="020B0603020102020204" pitchFamily="34" charset="0"/>
              </a:rPr>
              <a:t>COMPOSER AVEC LA LUMIERE</a:t>
            </a:r>
            <a:endParaRPr lang="fr-FR" altLang="fr-FR" sz="1800" dirty="0">
              <a:latin typeface="Franklin Gothic Medium" panose="020B0603020102020204" pitchFamily="34" charset="0"/>
            </a:endParaRPr>
          </a:p>
        </p:txBody>
      </p:sp>
      <p:sp>
        <p:nvSpPr>
          <p:cNvPr id="6" name="ZoneTexte 5"/>
          <p:cNvSpPr txBox="1"/>
          <p:nvPr/>
        </p:nvSpPr>
        <p:spPr>
          <a:xfrm>
            <a:off x="186959" y="5477472"/>
            <a:ext cx="3600400" cy="923330"/>
          </a:xfrm>
          <a:prstGeom prst="rect">
            <a:avLst/>
          </a:prstGeom>
          <a:noFill/>
        </p:spPr>
        <p:txBody>
          <a:bodyPr wrap="square" rtlCol="0">
            <a:spAutoFit/>
          </a:bodyPr>
          <a:lstStyle/>
          <a:p>
            <a:r>
              <a:rPr lang="fr-FR" sz="1800" dirty="0" smtClean="0">
                <a:solidFill>
                  <a:schemeClr val="bg1"/>
                </a:solidFill>
              </a:rPr>
              <a:t>Le Corbusier</a:t>
            </a:r>
            <a:br>
              <a:rPr lang="fr-FR" sz="1800" dirty="0" smtClean="0">
                <a:solidFill>
                  <a:schemeClr val="bg1"/>
                </a:solidFill>
              </a:rPr>
            </a:br>
            <a:r>
              <a:rPr lang="fr-FR" sz="1800" dirty="0" smtClean="0">
                <a:solidFill>
                  <a:schemeClr val="bg1"/>
                </a:solidFill>
              </a:rPr>
              <a:t>La Chapelle Notre-Dame du Haut</a:t>
            </a:r>
          </a:p>
          <a:p>
            <a:r>
              <a:rPr lang="fr-FR" sz="1800" dirty="0" smtClean="0">
                <a:solidFill>
                  <a:schemeClr val="bg1"/>
                </a:solidFill>
              </a:rPr>
              <a:t>Ronchamp 1950-1955</a:t>
            </a:r>
            <a:endParaRPr lang="fr-FR" sz="1800" dirty="0">
              <a:solidFill>
                <a:schemeClr val="bg1"/>
              </a:solidFill>
            </a:endParaRPr>
          </a:p>
        </p:txBody>
      </p:sp>
    </p:spTree>
    <p:extLst>
      <p:ext uri="{BB962C8B-B14F-4D97-AF65-F5344CB8AC3E}">
        <p14:creationId xmlns:p14="http://schemas.microsoft.com/office/powerpoint/2010/main" val="198025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Perret Auguste"/>
          <p:cNvPicPr>
            <a:picLocks noChangeAspect="1" noChangeArrowheads="1"/>
          </p:cNvPicPr>
          <p:nvPr/>
        </p:nvPicPr>
        <p:blipFill>
          <a:blip r:embed="rId2">
            <a:lum bright="-6000" contrast="12000"/>
            <a:extLst>
              <a:ext uri="{28A0092B-C50C-407E-A947-70E740481C1C}">
                <a14:useLocalDpi xmlns:a14="http://schemas.microsoft.com/office/drawing/2010/main"/>
              </a:ext>
            </a:extLst>
          </a:blip>
          <a:srcRect/>
          <a:stretch>
            <a:fillRect/>
          </a:stretch>
        </p:blipFill>
        <p:spPr bwMode="auto">
          <a:xfrm>
            <a:off x="0" y="0"/>
            <a:ext cx="4984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579" name="Text Box 3"/>
          <p:cNvSpPr txBox="1">
            <a:spLocks noChangeArrowheads="1"/>
          </p:cNvSpPr>
          <p:nvPr/>
        </p:nvSpPr>
        <p:spPr bwMode="auto">
          <a:xfrm>
            <a:off x="5292725" y="1692270"/>
            <a:ext cx="360045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2400" dirty="0"/>
              <a:t>AUGUSTE PERRET</a:t>
            </a:r>
          </a:p>
          <a:p>
            <a:pPr>
              <a:spcBef>
                <a:spcPct val="50000"/>
              </a:spcBef>
            </a:pPr>
            <a:r>
              <a:rPr lang="fr-FR" altLang="fr-FR" sz="2400" i="1" dirty="0"/>
              <a:t>Contribution à une théorie de l’architecture</a:t>
            </a:r>
            <a:r>
              <a:rPr lang="fr-FR" altLang="fr-FR" sz="2400" dirty="0"/>
              <a:t> , 1952</a:t>
            </a:r>
          </a:p>
        </p:txBody>
      </p:sp>
      <p:sp>
        <p:nvSpPr>
          <p:cNvPr id="24580" name="Text Box 4"/>
          <p:cNvSpPr txBox="1">
            <a:spLocks noChangeArrowheads="1"/>
          </p:cNvSpPr>
          <p:nvPr/>
        </p:nvSpPr>
        <p:spPr bwMode="auto">
          <a:xfrm>
            <a:off x="5292725" y="4308468"/>
            <a:ext cx="3600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i="1" dirty="0"/>
              <a:t>« L’architecture est l’art d’organiser </a:t>
            </a:r>
            <a:r>
              <a:rPr lang="fr-FR" altLang="fr-FR" i="1" dirty="0" smtClean="0"/>
              <a:t>l’espace. </a:t>
            </a:r>
            <a:endParaRPr lang="fr-FR" altLang="fr-FR" i="1" dirty="0"/>
          </a:p>
        </p:txBody>
      </p:sp>
      <p:sp>
        <p:nvSpPr>
          <p:cNvPr id="24581" name="Text Box 5"/>
          <p:cNvSpPr txBox="1">
            <a:spLocks noChangeArrowheads="1"/>
          </p:cNvSpPr>
          <p:nvPr/>
        </p:nvSpPr>
        <p:spPr bwMode="auto">
          <a:xfrm>
            <a:off x="5292725" y="5100631"/>
            <a:ext cx="3600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i="1" dirty="0"/>
              <a:t>C’est par la construction qu’il s’exprime ».</a:t>
            </a:r>
          </a:p>
        </p:txBody>
      </p:sp>
      <p:sp>
        <p:nvSpPr>
          <p:cNvPr id="24582" name="Text Box 6"/>
          <p:cNvSpPr txBox="1">
            <a:spLocks noChangeArrowheads="1"/>
          </p:cNvSpPr>
          <p:nvPr/>
        </p:nvSpPr>
        <p:spPr bwMode="auto">
          <a:xfrm>
            <a:off x="5292725" y="3271037"/>
            <a:ext cx="36004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2000" i="1" dirty="0"/>
              <a:t>« L’architecture, c’est ce qui fait de belles ruines »</a:t>
            </a:r>
          </a:p>
        </p:txBody>
      </p:sp>
      <p:sp>
        <p:nvSpPr>
          <p:cNvPr id="7" name="ZoneTexte 6"/>
          <p:cNvSpPr txBox="1"/>
          <p:nvPr/>
        </p:nvSpPr>
        <p:spPr>
          <a:xfrm>
            <a:off x="5199626" y="582706"/>
            <a:ext cx="4740776" cy="461665"/>
          </a:xfrm>
          <a:prstGeom prst="rect">
            <a:avLst/>
          </a:prstGeom>
          <a:noFill/>
        </p:spPr>
        <p:txBody>
          <a:bodyPr wrap="square" rtlCol="0">
            <a:spAutoFit/>
          </a:bodyPr>
          <a:lstStyle/>
          <a:p>
            <a:r>
              <a:rPr lang="fr-FR" sz="2400" b="1" dirty="0" smtClean="0">
                <a:solidFill>
                  <a:schemeClr val="accent5">
                    <a:lumMod val="50000"/>
                  </a:schemeClr>
                </a:solidFill>
              </a:rPr>
              <a:t>DEFINITION TECHNIQUE</a:t>
            </a:r>
            <a:endParaRPr lang="fr-FR" sz="2400" b="1" dirty="0">
              <a:solidFill>
                <a:schemeClr val="accent5">
                  <a:lumMod val="50000"/>
                </a:schemeClr>
              </a:solidFill>
            </a:endParaRPr>
          </a:p>
        </p:txBody>
      </p:sp>
      <p:sp>
        <p:nvSpPr>
          <p:cNvPr id="2" name="ZoneTexte 1"/>
          <p:cNvSpPr txBox="1"/>
          <p:nvPr/>
        </p:nvSpPr>
        <p:spPr>
          <a:xfrm>
            <a:off x="5199626" y="6158753"/>
            <a:ext cx="3693549" cy="646331"/>
          </a:xfrm>
          <a:prstGeom prst="rect">
            <a:avLst/>
          </a:prstGeom>
          <a:noFill/>
        </p:spPr>
        <p:txBody>
          <a:bodyPr wrap="square" rtlCol="0">
            <a:spAutoFit/>
          </a:bodyPr>
          <a:lstStyle/>
          <a:p>
            <a:r>
              <a:rPr lang="fr-FR" dirty="0" smtClean="0"/>
              <a:t>Auguste Perret</a:t>
            </a:r>
          </a:p>
          <a:p>
            <a:r>
              <a:rPr lang="fr-FR" dirty="0" smtClean="0"/>
              <a:t>1874-1954</a:t>
            </a:r>
            <a:endParaRPr lang="fr-FR" dirty="0"/>
          </a:p>
        </p:txBody>
      </p:sp>
    </p:spTree>
    <p:extLst>
      <p:ext uri="{BB962C8B-B14F-4D97-AF65-F5344CB8AC3E}">
        <p14:creationId xmlns:p14="http://schemas.microsoft.com/office/powerpoint/2010/main" val="48566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24581" grpId="0"/>
      <p:bldP spid="24582"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Façade"/>
          <p:cNvPicPr>
            <a:picLocks noChangeAspect="1" noChangeArrowheads="1"/>
          </p:cNvPicPr>
          <p:nvPr/>
        </p:nvPicPr>
        <p:blipFill>
          <a:blip r:embed="rId2" cstate="screen">
            <a:lum contrast="6000"/>
            <a:extLst>
              <a:ext uri="{28A0092B-C50C-407E-A947-70E740481C1C}">
                <a14:useLocalDpi xmlns:a14="http://schemas.microsoft.com/office/drawing/2010/main"/>
              </a:ext>
            </a:extLst>
          </a:blip>
          <a:srcRect/>
          <a:stretch>
            <a:fillRect/>
          </a:stretch>
        </p:blipFill>
        <p:spPr bwMode="auto">
          <a:xfrm>
            <a:off x="0" y="0"/>
            <a:ext cx="5904904" cy="684003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904904" y="5163670"/>
            <a:ext cx="2929814" cy="923330"/>
          </a:xfrm>
          <a:prstGeom prst="rect">
            <a:avLst/>
          </a:prstGeom>
          <a:noFill/>
        </p:spPr>
        <p:txBody>
          <a:bodyPr wrap="square" rtlCol="0">
            <a:spAutoFit/>
          </a:bodyPr>
          <a:lstStyle/>
          <a:p>
            <a:r>
              <a:rPr lang="fr-FR" dirty="0" smtClean="0"/>
              <a:t>Auguste Perret</a:t>
            </a:r>
          </a:p>
          <a:p>
            <a:r>
              <a:rPr lang="fr-FR" dirty="0" smtClean="0"/>
              <a:t>Garage de la rue de Ponthieu 1907 (détruit)</a:t>
            </a:r>
            <a:endParaRPr lang="fr-FR" dirty="0"/>
          </a:p>
        </p:txBody>
      </p:sp>
    </p:spTree>
    <p:extLst>
      <p:ext uri="{BB962C8B-B14F-4D97-AF65-F5344CB8AC3E}">
        <p14:creationId xmlns:p14="http://schemas.microsoft.com/office/powerpoint/2010/main" val="219522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87506" y="510993"/>
            <a:ext cx="8579224" cy="646331"/>
          </a:xfrm>
          <a:prstGeom prst="rect">
            <a:avLst/>
          </a:prstGeom>
          <a:noFill/>
        </p:spPr>
        <p:txBody>
          <a:bodyPr wrap="square" rtlCol="0">
            <a:spAutoFit/>
          </a:bodyPr>
          <a:lstStyle/>
          <a:p>
            <a:r>
              <a:rPr lang="fr-FR" dirty="0" smtClean="0"/>
              <a:t>SEANCE N°1 – Mardi 14 novembre</a:t>
            </a:r>
          </a:p>
          <a:p>
            <a:r>
              <a:rPr lang="fr-FR" dirty="0" smtClean="0"/>
              <a:t>Définition et temporalité de l’architecture</a:t>
            </a:r>
            <a:endParaRPr lang="fr-FR" dirty="0"/>
          </a:p>
        </p:txBody>
      </p:sp>
      <p:sp>
        <p:nvSpPr>
          <p:cNvPr id="5" name="ZoneTexte 4"/>
          <p:cNvSpPr txBox="1"/>
          <p:nvPr/>
        </p:nvSpPr>
        <p:spPr>
          <a:xfrm>
            <a:off x="4491318" y="1296723"/>
            <a:ext cx="8579224" cy="923330"/>
          </a:xfrm>
          <a:prstGeom prst="rect">
            <a:avLst/>
          </a:prstGeom>
          <a:noFill/>
        </p:spPr>
        <p:txBody>
          <a:bodyPr wrap="square" rtlCol="0">
            <a:spAutoFit/>
          </a:bodyPr>
          <a:lstStyle/>
          <a:p>
            <a:r>
              <a:rPr lang="fr-FR" dirty="0" smtClean="0">
                <a:solidFill>
                  <a:schemeClr val="accent1">
                    <a:lumMod val="50000"/>
                  </a:schemeClr>
                </a:solidFill>
              </a:rPr>
              <a:t>SEANCE N°2 – Vendredi  17 novembre</a:t>
            </a:r>
          </a:p>
          <a:p>
            <a:r>
              <a:rPr lang="fr-FR" dirty="0">
                <a:solidFill>
                  <a:schemeClr val="accent1">
                    <a:lumMod val="50000"/>
                  </a:schemeClr>
                </a:solidFill>
              </a:rPr>
              <a:t>Les sources de la connaissance de </a:t>
            </a:r>
            <a:r>
              <a:rPr lang="fr-FR" dirty="0" smtClean="0">
                <a:solidFill>
                  <a:schemeClr val="accent1">
                    <a:lumMod val="50000"/>
                  </a:schemeClr>
                </a:solidFill>
              </a:rPr>
              <a:t/>
            </a:r>
            <a:br>
              <a:rPr lang="fr-FR" dirty="0" smtClean="0">
                <a:solidFill>
                  <a:schemeClr val="accent1">
                    <a:lumMod val="50000"/>
                  </a:schemeClr>
                </a:solidFill>
              </a:rPr>
            </a:br>
            <a:r>
              <a:rPr lang="fr-FR" dirty="0" smtClean="0">
                <a:solidFill>
                  <a:schemeClr val="accent1">
                    <a:lumMod val="50000"/>
                  </a:schemeClr>
                </a:solidFill>
              </a:rPr>
              <a:t>l’histoire </a:t>
            </a:r>
            <a:r>
              <a:rPr lang="fr-FR" dirty="0">
                <a:solidFill>
                  <a:schemeClr val="accent1">
                    <a:lumMod val="50000"/>
                  </a:schemeClr>
                </a:solidFill>
              </a:rPr>
              <a:t>de </a:t>
            </a:r>
            <a:r>
              <a:rPr lang="fr-FR" dirty="0" smtClean="0">
                <a:solidFill>
                  <a:schemeClr val="accent1">
                    <a:lumMod val="50000"/>
                  </a:schemeClr>
                </a:solidFill>
              </a:rPr>
              <a:t>l’architecture</a:t>
            </a:r>
          </a:p>
        </p:txBody>
      </p:sp>
      <p:sp>
        <p:nvSpPr>
          <p:cNvPr id="6" name="ZoneTexte 5"/>
          <p:cNvSpPr txBox="1"/>
          <p:nvPr/>
        </p:nvSpPr>
        <p:spPr>
          <a:xfrm>
            <a:off x="887506" y="2180233"/>
            <a:ext cx="8579224" cy="646331"/>
          </a:xfrm>
          <a:prstGeom prst="rect">
            <a:avLst/>
          </a:prstGeom>
          <a:noFill/>
        </p:spPr>
        <p:txBody>
          <a:bodyPr wrap="square" rtlCol="0">
            <a:spAutoFit/>
          </a:bodyPr>
          <a:lstStyle/>
          <a:p>
            <a:r>
              <a:rPr lang="fr-FR" dirty="0" smtClean="0"/>
              <a:t>SEANCE N°3 – Mardi 21 novembre</a:t>
            </a:r>
          </a:p>
          <a:p>
            <a:r>
              <a:rPr lang="fr-FR" dirty="0"/>
              <a:t>La </a:t>
            </a:r>
            <a:r>
              <a:rPr lang="fr-FR" dirty="0" smtClean="0"/>
              <a:t>profession d’architecte</a:t>
            </a:r>
            <a:endParaRPr lang="fr-FR" dirty="0"/>
          </a:p>
        </p:txBody>
      </p:sp>
      <p:sp>
        <p:nvSpPr>
          <p:cNvPr id="7" name="ZoneTexte 6"/>
          <p:cNvSpPr txBox="1"/>
          <p:nvPr/>
        </p:nvSpPr>
        <p:spPr>
          <a:xfrm>
            <a:off x="4464423" y="2984379"/>
            <a:ext cx="8579224" cy="646331"/>
          </a:xfrm>
          <a:prstGeom prst="rect">
            <a:avLst/>
          </a:prstGeom>
          <a:noFill/>
        </p:spPr>
        <p:txBody>
          <a:bodyPr wrap="square" rtlCol="0">
            <a:spAutoFit/>
          </a:bodyPr>
          <a:lstStyle/>
          <a:p>
            <a:r>
              <a:rPr lang="fr-FR" dirty="0" smtClean="0">
                <a:solidFill>
                  <a:schemeClr val="accent1">
                    <a:lumMod val="50000"/>
                  </a:schemeClr>
                </a:solidFill>
              </a:rPr>
              <a:t>SEANCE N°4 – Vendredi  24 novembre</a:t>
            </a:r>
          </a:p>
          <a:p>
            <a:r>
              <a:rPr lang="fr-FR" dirty="0" smtClean="0">
                <a:solidFill>
                  <a:schemeClr val="accent1">
                    <a:lumMod val="50000"/>
                  </a:schemeClr>
                </a:solidFill>
              </a:rPr>
              <a:t>Représenter </a:t>
            </a:r>
            <a:r>
              <a:rPr lang="fr-FR" dirty="0">
                <a:solidFill>
                  <a:schemeClr val="accent1">
                    <a:lumMod val="50000"/>
                  </a:schemeClr>
                </a:solidFill>
              </a:rPr>
              <a:t>l’architecture </a:t>
            </a:r>
          </a:p>
        </p:txBody>
      </p:sp>
      <p:sp>
        <p:nvSpPr>
          <p:cNvPr id="8" name="ZoneTexte 7"/>
          <p:cNvSpPr txBox="1"/>
          <p:nvPr/>
        </p:nvSpPr>
        <p:spPr>
          <a:xfrm>
            <a:off x="887506" y="3692152"/>
            <a:ext cx="8579224" cy="646331"/>
          </a:xfrm>
          <a:prstGeom prst="rect">
            <a:avLst/>
          </a:prstGeom>
          <a:noFill/>
        </p:spPr>
        <p:txBody>
          <a:bodyPr wrap="square" rtlCol="0">
            <a:spAutoFit/>
          </a:bodyPr>
          <a:lstStyle/>
          <a:p>
            <a:r>
              <a:rPr lang="fr-FR" dirty="0" smtClean="0"/>
              <a:t>SEANCE N°5 – Mardi  28 novembre</a:t>
            </a:r>
          </a:p>
          <a:p>
            <a:r>
              <a:rPr lang="fr-FR" dirty="0"/>
              <a:t>La composition </a:t>
            </a:r>
            <a:r>
              <a:rPr lang="fr-FR" dirty="0" smtClean="0"/>
              <a:t>architecturale</a:t>
            </a:r>
            <a:endParaRPr lang="fr-FR" dirty="0"/>
          </a:p>
        </p:txBody>
      </p:sp>
      <p:sp>
        <p:nvSpPr>
          <p:cNvPr id="9" name="ZoneTexte 8"/>
          <p:cNvSpPr txBox="1"/>
          <p:nvPr/>
        </p:nvSpPr>
        <p:spPr>
          <a:xfrm>
            <a:off x="887506" y="4516033"/>
            <a:ext cx="8579224" cy="646331"/>
          </a:xfrm>
          <a:prstGeom prst="rect">
            <a:avLst/>
          </a:prstGeom>
          <a:noFill/>
        </p:spPr>
        <p:txBody>
          <a:bodyPr wrap="square" rtlCol="0">
            <a:spAutoFit/>
          </a:bodyPr>
          <a:lstStyle/>
          <a:p>
            <a:r>
              <a:rPr lang="fr-FR" dirty="0" smtClean="0"/>
              <a:t>SEANCE N°6 – Mardi 5 décembre</a:t>
            </a:r>
          </a:p>
          <a:p>
            <a:r>
              <a:rPr lang="fr-FR" dirty="0"/>
              <a:t>La matérialité de </a:t>
            </a:r>
            <a:r>
              <a:rPr lang="fr-FR" dirty="0" smtClean="0"/>
              <a:t>l’architecture            </a:t>
            </a:r>
          </a:p>
        </p:txBody>
      </p:sp>
      <p:sp>
        <p:nvSpPr>
          <p:cNvPr id="10" name="ZoneTexte 9"/>
          <p:cNvSpPr txBox="1"/>
          <p:nvPr/>
        </p:nvSpPr>
        <p:spPr>
          <a:xfrm>
            <a:off x="4468906" y="5288305"/>
            <a:ext cx="8579224" cy="646331"/>
          </a:xfrm>
          <a:prstGeom prst="rect">
            <a:avLst/>
          </a:prstGeom>
          <a:noFill/>
        </p:spPr>
        <p:txBody>
          <a:bodyPr wrap="square" rtlCol="0">
            <a:spAutoFit/>
          </a:bodyPr>
          <a:lstStyle/>
          <a:p>
            <a:r>
              <a:rPr lang="fr-FR" dirty="0" smtClean="0">
                <a:solidFill>
                  <a:schemeClr val="accent1">
                    <a:lumMod val="50000"/>
                  </a:schemeClr>
                </a:solidFill>
              </a:rPr>
              <a:t>SEANCE N°7 – Vendredi  8 décembre</a:t>
            </a:r>
            <a:br>
              <a:rPr lang="fr-FR" dirty="0" smtClean="0">
                <a:solidFill>
                  <a:schemeClr val="accent1">
                    <a:lumMod val="50000"/>
                  </a:schemeClr>
                </a:solidFill>
              </a:rPr>
            </a:br>
            <a:r>
              <a:rPr lang="fr-FR" dirty="0">
                <a:solidFill>
                  <a:schemeClr val="accent1">
                    <a:lumMod val="50000"/>
                  </a:schemeClr>
                </a:solidFill>
              </a:rPr>
              <a:t>Les grandes périodes de </a:t>
            </a:r>
            <a:r>
              <a:rPr lang="fr-FR" dirty="0" smtClean="0">
                <a:solidFill>
                  <a:schemeClr val="accent1">
                    <a:lumMod val="50000"/>
                  </a:schemeClr>
                </a:solidFill>
              </a:rPr>
              <a:t>l’architecture</a:t>
            </a:r>
          </a:p>
        </p:txBody>
      </p:sp>
      <p:sp>
        <p:nvSpPr>
          <p:cNvPr id="11" name="ZoneTexte 10"/>
          <p:cNvSpPr txBox="1"/>
          <p:nvPr/>
        </p:nvSpPr>
        <p:spPr>
          <a:xfrm>
            <a:off x="900953" y="6066865"/>
            <a:ext cx="8579224" cy="646331"/>
          </a:xfrm>
          <a:prstGeom prst="rect">
            <a:avLst/>
          </a:prstGeom>
          <a:noFill/>
        </p:spPr>
        <p:txBody>
          <a:bodyPr wrap="square" rtlCol="0">
            <a:spAutoFit/>
          </a:bodyPr>
          <a:lstStyle/>
          <a:p>
            <a:r>
              <a:rPr lang="fr-FR" dirty="0" smtClean="0"/>
              <a:t>SEANCE N°7 – Mardi 12 décembre</a:t>
            </a:r>
            <a:br>
              <a:rPr lang="fr-FR" dirty="0" smtClean="0"/>
            </a:br>
            <a:r>
              <a:rPr lang="fr-FR" dirty="0" smtClean="0"/>
              <a:t>Permanences</a:t>
            </a:r>
          </a:p>
        </p:txBody>
      </p:sp>
      <p:sp>
        <p:nvSpPr>
          <p:cNvPr id="3" name="ZoneTexte 2"/>
          <p:cNvSpPr txBox="1"/>
          <p:nvPr/>
        </p:nvSpPr>
        <p:spPr>
          <a:xfrm>
            <a:off x="4491318" y="107576"/>
            <a:ext cx="4316506" cy="646331"/>
          </a:xfrm>
          <a:prstGeom prst="rect">
            <a:avLst/>
          </a:prstGeom>
          <a:noFill/>
        </p:spPr>
        <p:txBody>
          <a:bodyPr wrap="square" rtlCol="0">
            <a:spAutoFit/>
          </a:bodyPr>
          <a:lstStyle/>
          <a:p>
            <a:pPr algn="ctr"/>
            <a:r>
              <a:rPr lang="fr-FR" sz="3600" dirty="0" smtClean="0"/>
              <a:t>PROGRAMME</a:t>
            </a:r>
            <a:endParaRPr lang="fr-FR" sz="3600" dirty="0"/>
          </a:p>
        </p:txBody>
      </p:sp>
    </p:spTree>
    <p:extLst>
      <p:ext uri="{BB962C8B-B14F-4D97-AF65-F5344CB8AC3E}">
        <p14:creationId xmlns:p14="http://schemas.microsoft.com/office/powerpoint/2010/main" val="371875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5" name="Picture 7" descr="Escalier couleu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716952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88258" y="5849471"/>
            <a:ext cx="6373906" cy="646331"/>
          </a:xfrm>
          <a:prstGeom prst="rect">
            <a:avLst/>
          </a:prstGeom>
          <a:noFill/>
        </p:spPr>
        <p:txBody>
          <a:bodyPr wrap="square" rtlCol="0">
            <a:spAutoFit/>
          </a:bodyPr>
          <a:lstStyle/>
          <a:p>
            <a:r>
              <a:rPr lang="fr-FR" dirty="0" smtClean="0">
                <a:solidFill>
                  <a:schemeClr val="bg1"/>
                </a:solidFill>
              </a:rPr>
              <a:t>Auguste Perret</a:t>
            </a:r>
            <a:br>
              <a:rPr lang="fr-FR" dirty="0" smtClean="0">
                <a:solidFill>
                  <a:schemeClr val="bg1"/>
                </a:solidFill>
              </a:rPr>
            </a:br>
            <a:r>
              <a:rPr lang="fr-FR" dirty="0" smtClean="0">
                <a:solidFill>
                  <a:schemeClr val="bg1"/>
                </a:solidFill>
              </a:rPr>
              <a:t>Conseil économique et social – Paris - 1937</a:t>
            </a:r>
            <a:endParaRPr lang="fr-FR" dirty="0">
              <a:solidFill>
                <a:schemeClr val="bg1"/>
              </a:solidFill>
            </a:endParaRPr>
          </a:p>
        </p:txBody>
      </p:sp>
    </p:spTree>
    <p:extLst>
      <p:ext uri="{BB962C8B-B14F-4D97-AF65-F5344CB8AC3E}">
        <p14:creationId xmlns:p14="http://schemas.microsoft.com/office/powerpoint/2010/main" val="70059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Renaudie Jean"/>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955800"/>
            <a:ext cx="4572000" cy="2841625"/>
          </a:xfrm>
          <a:prstGeom prst="rect">
            <a:avLst/>
          </a:prstGeom>
          <a:noFill/>
          <a:extLst>
            <a:ext uri="{909E8E84-426E-40DD-AFC4-6F175D3DCCD1}">
              <a14:hiddenFill xmlns:a14="http://schemas.microsoft.com/office/drawing/2010/main">
                <a:solidFill>
                  <a:srgbClr val="FFFFFF"/>
                </a:solidFill>
              </a14:hiddenFill>
            </a:ext>
          </a:extLst>
        </p:spPr>
      </p:pic>
      <p:sp>
        <p:nvSpPr>
          <p:cNvPr id="35845" name="Text Box 5"/>
          <p:cNvSpPr txBox="1">
            <a:spLocks noChangeArrowheads="1"/>
          </p:cNvSpPr>
          <p:nvPr/>
        </p:nvSpPr>
        <p:spPr bwMode="auto">
          <a:xfrm>
            <a:off x="4781739" y="1665376"/>
            <a:ext cx="36004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2400" dirty="0"/>
              <a:t>JEAN </a:t>
            </a:r>
            <a:r>
              <a:rPr lang="fr-FR" altLang="fr-FR" sz="2400" dirty="0" smtClean="0"/>
              <a:t>RENAUDIE</a:t>
            </a:r>
            <a:endParaRPr lang="fr-FR" altLang="fr-FR" sz="2400" dirty="0"/>
          </a:p>
        </p:txBody>
      </p:sp>
      <p:sp>
        <p:nvSpPr>
          <p:cNvPr id="35846" name="Text Box 6"/>
          <p:cNvSpPr txBox="1">
            <a:spLocks noChangeArrowheads="1"/>
          </p:cNvSpPr>
          <p:nvPr/>
        </p:nvSpPr>
        <p:spPr bwMode="auto">
          <a:xfrm>
            <a:off x="4727947" y="2127041"/>
            <a:ext cx="4165227"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fr-FR" altLang="fr-FR"/>
              <a:t>« </a:t>
            </a:r>
            <a:r>
              <a:rPr lang="fr-FR" altLang="fr-FR" i="1"/>
              <a:t>L’architecture est la matérialisation de la structure complexe sur laquelle s’organisent les relations humaines.</a:t>
            </a:r>
            <a:r>
              <a:rPr lang="fr-FR" altLang="fr-FR"/>
              <a:t> »</a:t>
            </a:r>
          </a:p>
        </p:txBody>
      </p:sp>
      <p:sp>
        <p:nvSpPr>
          <p:cNvPr id="35847" name="Text Box 7"/>
          <p:cNvSpPr txBox="1">
            <a:spLocks noChangeArrowheads="1"/>
          </p:cNvSpPr>
          <p:nvPr/>
        </p:nvSpPr>
        <p:spPr bwMode="auto">
          <a:xfrm>
            <a:off x="4727947" y="3639929"/>
            <a:ext cx="416522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fr-FR" altLang="fr-FR"/>
              <a:t>« </a:t>
            </a:r>
            <a:r>
              <a:rPr lang="fr-FR" altLang="fr-FR" i="1"/>
              <a:t>L’acharnement de certains à  refuser d’admettre l’influence de la politique </a:t>
            </a:r>
            <a:r>
              <a:rPr lang="fr-FR" altLang="fr-FR"/>
              <a:t>	</a:t>
            </a:r>
            <a:r>
              <a:rPr lang="fr-FR" altLang="fr-FR" i="1"/>
              <a:t>sur l’architecture  et l’affirmation sectaire par d’autres que l’architecture est politique et rien d’autre, aboutissent au même résultat : l’inefficacité dans la pratique</a:t>
            </a:r>
            <a:r>
              <a:rPr lang="fr-FR" altLang="fr-FR"/>
              <a:t> ». </a:t>
            </a:r>
          </a:p>
        </p:txBody>
      </p:sp>
      <p:sp>
        <p:nvSpPr>
          <p:cNvPr id="7" name="ZoneTexte 6"/>
          <p:cNvSpPr txBox="1"/>
          <p:nvPr/>
        </p:nvSpPr>
        <p:spPr>
          <a:xfrm>
            <a:off x="4688640" y="582706"/>
            <a:ext cx="4740776" cy="830997"/>
          </a:xfrm>
          <a:prstGeom prst="rect">
            <a:avLst/>
          </a:prstGeom>
          <a:noFill/>
        </p:spPr>
        <p:txBody>
          <a:bodyPr wrap="square" rtlCol="0">
            <a:spAutoFit/>
          </a:bodyPr>
          <a:lstStyle/>
          <a:p>
            <a:r>
              <a:rPr lang="fr-FR" sz="2400" b="1" dirty="0" smtClean="0">
                <a:solidFill>
                  <a:schemeClr val="accent5">
                    <a:lumMod val="50000"/>
                  </a:schemeClr>
                </a:solidFill>
              </a:rPr>
              <a:t>DEFINITION SOCIALE</a:t>
            </a:r>
            <a:br>
              <a:rPr lang="fr-FR" sz="2400" b="1" dirty="0" smtClean="0">
                <a:solidFill>
                  <a:schemeClr val="accent5">
                    <a:lumMod val="50000"/>
                  </a:schemeClr>
                </a:solidFill>
              </a:rPr>
            </a:br>
            <a:r>
              <a:rPr lang="fr-FR" sz="2400" b="1" dirty="0" smtClean="0">
                <a:solidFill>
                  <a:schemeClr val="accent5">
                    <a:lumMod val="50000"/>
                  </a:schemeClr>
                </a:solidFill>
              </a:rPr>
              <a:t>ET POLITIQUE</a:t>
            </a:r>
            <a:endParaRPr lang="fr-FR" sz="2400" b="1" dirty="0">
              <a:solidFill>
                <a:schemeClr val="accent5">
                  <a:lumMod val="50000"/>
                </a:schemeClr>
              </a:solidFill>
            </a:endParaRPr>
          </a:p>
        </p:txBody>
      </p:sp>
      <p:sp>
        <p:nvSpPr>
          <p:cNvPr id="2" name="ZoneTexte 1"/>
          <p:cNvSpPr txBox="1"/>
          <p:nvPr/>
        </p:nvSpPr>
        <p:spPr>
          <a:xfrm>
            <a:off x="268941" y="4961965"/>
            <a:ext cx="4303059" cy="646331"/>
          </a:xfrm>
          <a:prstGeom prst="rect">
            <a:avLst/>
          </a:prstGeom>
          <a:noFill/>
        </p:spPr>
        <p:txBody>
          <a:bodyPr wrap="square" rtlCol="0">
            <a:spAutoFit/>
          </a:bodyPr>
          <a:lstStyle/>
          <a:p>
            <a:r>
              <a:rPr lang="fr-FR" dirty="0" smtClean="0"/>
              <a:t>Jean Renaudie</a:t>
            </a:r>
            <a:br>
              <a:rPr lang="fr-FR" dirty="0" smtClean="0"/>
            </a:br>
            <a:r>
              <a:rPr lang="fr-FR" dirty="0" smtClean="0"/>
              <a:t>1925-1981</a:t>
            </a:r>
            <a:endParaRPr lang="fr-FR" dirty="0"/>
          </a:p>
        </p:txBody>
      </p:sp>
    </p:spTree>
    <p:extLst>
      <p:ext uri="{BB962C8B-B14F-4D97-AF65-F5344CB8AC3E}">
        <p14:creationId xmlns:p14="http://schemas.microsoft.com/office/powerpoint/2010/main" val="31792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p:bldP spid="35847"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DSCN8048"/>
          <p:cNvPicPr>
            <a:picLocks noChangeAspect="1" noChangeArrowheads="1"/>
          </p:cNvPicPr>
          <p:nvPr/>
        </p:nvPicPr>
        <p:blipFill>
          <a:blip r:embed="rId2" cstate="screen">
            <a:lum bright="-6000" contrast="6000"/>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55494" y="5688106"/>
            <a:ext cx="7758953" cy="646331"/>
          </a:xfrm>
          <a:prstGeom prst="rect">
            <a:avLst/>
          </a:prstGeom>
          <a:noFill/>
        </p:spPr>
        <p:txBody>
          <a:bodyPr wrap="square" rtlCol="0">
            <a:spAutoFit/>
          </a:bodyPr>
          <a:lstStyle/>
          <a:p>
            <a:r>
              <a:rPr lang="fr-FR" dirty="0" smtClean="0">
                <a:solidFill>
                  <a:schemeClr val="bg1"/>
                </a:solidFill>
              </a:rPr>
              <a:t>Jean Renaudie</a:t>
            </a:r>
            <a:br>
              <a:rPr lang="fr-FR" dirty="0" smtClean="0">
                <a:solidFill>
                  <a:schemeClr val="bg1"/>
                </a:solidFill>
              </a:rPr>
            </a:br>
            <a:r>
              <a:rPr lang="fr-FR" dirty="0" smtClean="0">
                <a:solidFill>
                  <a:schemeClr val="bg1"/>
                </a:solidFill>
              </a:rPr>
              <a:t>Cité des Etoiles – Givors 1974-1981</a:t>
            </a:r>
            <a:endParaRPr lang="fr-FR" dirty="0">
              <a:solidFill>
                <a:schemeClr val="bg1"/>
              </a:solidFill>
            </a:endParaRPr>
          </a:p>
        </p:txBody>
      </p:sp>
    </p:spTree>
    <p:extLst>
      <p:ext uri="{BB962C8B-B14F-4D97-AF65-F5344CB8AC3E}">
        <p14:creationId xmlns:p14="http://schemas.microsoft.com/office/powerpoint/2010/main" val="285103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Nouvel Jea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51450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2532" name="Text Box 4"/>
          <p:cNvSpPr txBox="1">
            <a:spLocks noChangeArrowheads="1"/>
          </p:cNvSpPr>
          <p:nvPr/>
        </p:nvSpPr>
        <p:spPr bwMode="auto">
          <a:xfrm>
            <a:off x="5292725" y="1759505"/>
            <a:ext cx="360045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2400" dirty="0"/>
              <a:t>JEAN NOUVEL</a:t>
            </a:r>
          </a:p>
          <a:p>
            <a:pPr>
              <a:spcBef>
                <a:spcPct val="50000"/>
              </a:spcBef>
            </a:pPr>
            <a:endParaRPr lang="fr-FR" altLang="fr-FR" sz="2400" dirty="0"/>
          </a:p>
        </p:txBody>
      </p:sp>
      <p:sp>
        <p:nvSpPr>
          <p:cNvPr id="22533" name="Text Box 5"/>
          <p:cNvSpPr txBox="1">
            <a:spLocks noChangeArrowheads="1"/>
          </p:cNvSpPr>
          <p:nvPr/>
        </p:nvSpPr>
        <p:spPr bwMode="auto">
          <a:xfrm>
            <a:off x="5292725" y="2708275"/>
            <a:ext cx="3600450" cy="295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fr-FR" altLang="fr-FR"/>
              <a:t>« </a:t>
            </a:r>
            <a:r>
              <a:rPr lang="fr-FR" altLang="fr-FR" i="1"/>
              <a:t>Détourner des nécessités – la construction d’un édifice – pour répondre à une question qui ne nous est jamais posée : celle de témoigner d’une époque et de parler, éventuellement en tant qu’artistes de notre perception de la société</a:t>
            </a:r>
            <a:r>
              <a:rPr lang="fr-FR" altLang="fr-FR"/>
              <a:t> »</a:t>
            </a:r>
          </a:p>
        </p:txBody>
      </p:sp>
      <p:sp>
        <p:nvSpPr>
          <p:cNvPr id="5" name="ZoneTexte 4"/>
          <p:cNvSpPr txBox="1"/>
          <p:nvPr/>
        </p:nvSpPr>
        <p:spPr>
          <a:xfrm>
            <a:off x="5199626" y="582706"/>
            <a:ext cx="4740776" cy="830997"/>
          </a:xfrm>
          <a:prstGeom prst="rect">
            <a:avLst/>
          </a:prstGeom>
          <a:noFill/>
        </p:spPr>
        <p:txBody>
          <a:bodyPr wrap="square" rtlCol="0">
            <a:spAutoFit/>
          </a:bodyPr>
          <a:lstStyle/>
          <a:p>
            <a:r>
              <a:rPr lang="fr-FR" sz="2400" b="1" dirty="0" smtClean="0">
                <a:solidFill>
                  <a:schemeClr val="accent5">
                    <a:lumMod val="50000"/>
                  </a:schemeClr>
                </a:solidFill>
              </a:rPr>
              <a:t>DEFINITION SOCIETALE</a:t>
            </a:r>
            <a:br>
              <a:rPr lang="fr-FR" sz="2400" b="1" dirty="0" smtClean="0">
                <a:solidFill>
                  <a:schemeClr val="accent5">
                    <a:lumMod val="50000"/>
                  </a:schemeClr>
                </a:solidFill>
              </a:rPr>
            </a:br>
            <a:r>
              <a:rPr lang="fr-FR" sz="2400" b="1" dirty="0" smtClean="0">
                <a:solidFill>
                  <a:schemeClr val="accent5">
                    <a:lumMod val="50000"/>
                  </a:schemeClr>
                </a:solidFill>
              </a:rPr>
              <a:t>ET ARTISTIQUE</a:t>
            </a:r>
            <a:endParaRPr lang="fr-FR" sz="2400" b="1" dirty="0">
              <a:solidFill>
                <a:schemeClr val="accent5">
                  <a:lumMod val="50000"/>
                </a:schemeClr>
              </a:solidFill>
            </a:endParaRPr>
          </a:p>
        </p:txBody>
      </p:sp>
      <p:sp>
        <p:nvSpPr>
          <p:cNvPr id="2" name="ZoneTexte 1"/>
          <p:cNvSpPr txBox="1"/>
          <p:nvPr/>
        </p:nvSpPr>
        <p:spPr>
          <a:xfrm>
            <a:off x="5199626" y="6118412"/>
            <a:ext cx="3600450" cy="369332"/>
          </a:xfrm>
          <a:prstGeom prst="rect">
            <a:avLst/>
          </a:prstGeom>
          <a:noFill/>
        </p:spPr>
        <p:txBody>
          <a:bodyPr wrap="square" rtlCol="0">
            <a:spAutoFit/>
          </a:bodyPr>
          <a:lstStyle/>
          <a:p>
            <a:r>
              <a:rPr lang="fr-FR" dirty="0" smtClean="0"/>
              <a:t>Jean Nouvel 1945</a:t>
            </a:r>
            <a:endParaRPr lang="fr-FR" dirty="0"/>
          </a:p>
        </p:txBody>
      </p:sp>
    </p:spTree>
    <p:extLst>
      <p:ext uri="{BB962C8B-B14F-4D97-AF65-F5344CB8AC3E}">
        <p14:creationId xmlns:p14="http://schemas.microsoft.com/office/powerpoint/2010/main" val="147271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5292725" y="549275"/>
            <a:ext cx="360045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2400"/>
              <a:t>JEAN NOUVEL</a:t>
            </a:r>
          </a:p>
          <a:p>
            <a:pPr>
              <a:spcBef>
                <a:spcPct val="50000"/>
              </a:spcBef>
            </a:pPr>
            <a:endParaRPr lang="fr-FR" altLang="fr-FR" sz="2400"/>
          </a:p>
        </p:txBody>
      </p:sp>
      <p:pic>
        <p:nvPicPr>
          <p:cNvPr id="5122" name="Picture 2" descr="http://hicarquitectura.com/wp-content/uploads/2013/09/0120.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3788" y="0"/>
            <a:ext cx="91977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95835" y="6051176"/>
            <a:ext cx="4996890" cy="646331"/>
          </a:xfrm>
          <a:prstGeom prst="rect">
            <a:avLst/>
          </a:prstGeom>
          <a:noFill/>
        </p:spPr>
        <p:txBody>
          <a:bodyPr wrap="square" rtlCol="0">
            <a:spAutoFit/>
          </a:bodyPr>
          <a:lstStyle/>
          <a:p>
            <a:r>
              <a:rPr lang="fr-FR" dirty="0" smtClean="0"/>
              <a:t>Jean Nouvel</a:t>
            </a:r>
            <a:br>
              <a:rPr lang="fr-FR" dirty="0" smtClean="0"/>
            </a:br>
            <a:r>
              <a:rPr lang="fr-FR" dirty="0" err="1" smtClean="0"/>
              <a:t>Némausus</a:t>
            </a:r>
            <a:r>
              <a:rPr lang="fr-FR" dirty="0" smtClean="0"/>
              <a:t> – Nîmes - 1987</a:t>
            </a:r>
            <a:endParaRPr lang="fr-FR" dirty="0"/>
          </a:p>
        </p:txBody>
      </p:sp>
    </p:spTree>
    <p:extLst>
      <p:ext uri="{BB962C8B-B14F-4D97-AF65-F5344CB8AC3E}">
        <p14:creationId xmlns:p14="http://schemas.microsoft.com/office/powerpoint/2010/main" val="301878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5712" y="0"/>
            <a:ext cx="9699712" cy="6858000"/>
          </a:xfrm>
          <a:prstGeom prst="rect">
            <a:avLst/>
          </a:prstGeom>
        </p:spPr>
      </p:pic>
      <p:pic>
        <p:nvPicPr>
          <p:cNvPr id="8" name="Picture 5" descr="bandeau 2 nouvel"/>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5835" y="215152"/>
            <a:ext cx="4235824" cy="6429641"/>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666129" y="5998462"/>
            <a:ext cx="3953435" cy="646331"/>
          </a:xfrm>
          <a:prstGeom prst="rect">
            <a:avLst/>
          </a:prstGeom>
          <a:noFill/>
        </p:spPr>
        <p:txBody>
          <a:bodyPr wrap="square" rtlCol="0">
            <a:spAutoFit/>
          </a:bodyPr>
          <a:lstStyle/>
          <a:p>
            <a:r>
              <a:rPr lang="fr-FR" dirty="0" smtClean="0"/>
              <a:t>Jean Nouvel</a:t>
            </a:r>
            <a:br>
              <a:rPr lang="fr-FR" dirty="0" smtClean="0"/>
            </a:br>
            <a:r>
              <a:rPr lang="fr-FR" dirty="0" smtClean="0"/>
              <a:t>Tour </a:t>
            </a:r>
            <a:r>
              <a:rPr lang="fr-FR" dirty="0" err="1" smtClean="0"/>
              <a:t>Agbar</a:t>
            </a:r>
            <a:r>
              <a:rPr lang="fr-FR" dirty="0" smtClean="0"/>
              <a:t> 1999-2005</a:t>
            </a:r>
            <a:endParaRPr lang="fr-FR" dirty="0"/>
          </a:p>
        </p:txBody>
      </p:sp>
    </p:spTree>
    <p:extLst>
      <p:ext uri="{BB962C8B-B14F-4D97-AF65-F5344CB8AC3E}">
        <p14:creationId xmlns:p14="http://schemas.microsoft.com/office/powerpoint/2010/main" val="309899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20927"/>
            <a:ext cx="9144000" cy="3816145"/>
          </a:xfrm>
          <a:prstGeom prst="rect">
            <a:avLst/>
          </a:prstGeom>
        </p:spPr>
      </p:pic>
      <p:sp>
        <p:nvSpPr>
          <p:cNvPr id="4" name="ZoneTexte 3"/>
          <p:cNvSpPr txBox="1"/>
          <p:nvPr/>
        </p:nvSpPr>
        <p:spPr>
          <a:xfrm>
            <a:off x="255494" y="5553635"/>
            <a:ext cx="8579224" cy="646331"/>
          </a:xfrm>
          <a:prstGeom prst="rect">
            <a:avLst/>
          </a:prstGeom>
          <a:noFill/>
        </p:spPr>
        <p:txBody>
          <a:bodyPr wrap="square" rtlCol="0">
            <a:spAutoFit/>
          </a:bodyPr>
          <a:lstStyle/>
          <a:p>
            <a:r>
              <a:rPr lang="fr-FR" dirty="0" smtClean="0"/>
              <a:t>Jean Nouvel</a:t>
            </a:r>
            <a:br>
              <a:rPr lang="fr-FR" dirty="0" smtClean="0"/>
            </a:br>
            <a:r>
              <a:rPr lang="fr-FR" dirty="0" smtClean="0"/>
              <a:t>Louvre d’Abu-Dhabi - 2017</a:t>
            </a:r>
            <a:endParaRPr lang="fr-FR" dirty="0"/>
          </a:p>
        </p:txBody>
      </p:sp>
    </p:spTree>
    <p:extLst>
      <p:ext uri="{BB962C8B-B14F-4D97-AF65-F5344CB8AC3E}">
        <p14:creationId xmlns:p14="http://schemas.microsoft.com/office/powerpoint/2010/main" val="32590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5199626" y="1903359"/>
            <a:ext cx="360045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2400" dirty="0"/>
              <a:t>MASSIMILIANO FUKSAS</a:t>
            </a:r>
          </a:p>
          <a:p>
            <a:pPr>
              <a:spcBef>
                <a:spcPct val="50000"/>
              </a:spcBef>
            </a:pPr>
            <a:endParaRPr lang="fr-FR" altLang="fr-FR" sz="2400" dirty="0"/>
          </a:p>
        </p:txBody>
      </p:sp>
      <p:pic>
        <p:nvPicPr>
          <p:cNvPr id="41990" name="Picture 6" descr="Massimiliano-Fuksa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0825" y="1989138"/>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1991" name="Text Box 7"/>
          <p:cNvSpPr txBox="1">
            <a:spLocks noChangeArrowheads="1"/>
          </p:cNvSpPr>
          <p:nvPr/>
        </p:nvSpPr>
        <p:spPr bwMode="auto">
          <a:xfrm>
            <a:off x="5199626" y="4617281"/>
            <a:ext cx="36004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dirty="0"/>
              <a:t>« </a:t>
            </a:r>
            <a:r>
              <a:rPr lang="fr-FR" altLang="fr-FR" i="1" dirty="0"/>
              <a:t>L’architecture est pure création de l’esprit</a:t>
            </a:r>
            <a:r>
              <a:rPr lang="fr-FR" altLang="fr-FR" dirty="0"/>
              <a:t> »</a:t>
            </a:r>
          </a:p>
          <a:p>
            <a:pPr>
              <a:spcBef>
                <a:spcPct val="50000"/>
              </a:spcBef>
            </a:pPr>
            <a:r>
              <a:rPr lang="fr-FR" altLang="fr-FR" dirty="0"/>
              <a:t>Le Corbusier</a:t>
            </a:r>
          </a:p>
        </p:txBody>
      </p:sp>
      <p:sp>
        <p:nvSpPr>
          <p:cNvPr id="6" name="Text Box 3"/>
          <p:cNvSpPr txBox="1">
            <a:spLocks noChangeArrowheads="1"/>
          </p:cNvSpPr>
          <p:nvPr/>
        </p:nvSpPr>
        <p:spPr bwMode="auto">
          <a:xfrm>
            <a:off x="5199626" y="2588365"/>
            <a:ext cx="3600450" cy="129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fr-FR" altLang="fr-FR" dirty="0"/>
              <a:t>« </a:t>
            </a:r>
            <a:r>
              <a:rPr lang="fr-FR" altLang="fr-FR" i="1" dirty="0"/>
              <a:t>Qu’est ce donc que l’architecture, sinon un travail de l’esprit pour l’esprit</a:t>
            </a:r>
            <a:r>
              <a:rPr lang="fr-FR" altLang="fr-FR" dirty="0"/>
              <a:t> »</a:t>
            </a:r>
          </a:p>
        </p:txBody>
      </p:sp>
      <p:sp>
        <p:nvSpPr>
          <p:cNvPr id="7" name="ZoneTexte 6"/>
          <p:cNvSpPr txBox="1"/>
          <p:nvPr/>
        </p:nvSpPr>
        <p:spPr>
          <a:xfrm>
            <a:off x="5199626" y="582706"/>
            <a:ext cx="4740776" cy="461665"/>
          </a:xfrm>
          <a:prstGeom prst="rect">
            <a:avLst/>
          </a:prstGeom>
          <a:noFill/>
        </p:spPr>
        <p:txBody>
          <a:bodyPr wrap="square" rtlCol="0">
            <a:spAutoFit/>
          </a:bodyPr>
          <a:lstStyle/>
          <a:p>
            <a:r>
              <a:rPr lang="fr-FR" sz="2400" b="1" dirty="0" smtClean="0">
                <a:solidFill>
                  <a:schemeClr val="accent5">
                    <a:lumMod val="50000"/>
                  </a:schemeClr>
                </a:solidFill>
              </a:rPr>
              <a:t>DEFINITION PHILOSOPHIQUE</a:t>
            </a:r>
            <a:endParaRPr lang="fr-FR" sz="2400" b="1" dirty="0">
              <a:solidFill>
                <a:schemeClr val="accent5">
                  <a:lumMod val="50000"/>
                </a:schemeClr>
              </a:solidFill>
            </a:endParaRPr>
          </a:p>
        </p:txBody>
      </p:sp>
    </p:spTree>
    <p:extLst>
      <p:ext uri="{BB962C8B-B14F-4D97-AF65-F5344CB8AC3E}">
        <p14:creationId xmlns:p14="http://schemas.microsoft.com/office/powerpoint/2010/main" val="79845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6" name="Picture 8" descr="DSCN0612-bsd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2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82388" y="5889812"/>
            <a:ext cx="8592671" cy="646331"/>
          </a:xfrm>
          <a:prstGeom prst="rect">
            <a:avLst/>
          </a:prstGeom>
          <a:noFill/>
        </p:spPr>
        <p:txBody>
          <a:bodyPr wrap="square" rtlCol="0">
            <a:spAutoFit/>
          </a:bodyPr>
          <a:lstStyle/>
          <a:p>
            <a:r>
              <a:rPr lang="fr-FR" dirty="0" smtClean="0">
                <a:solidFill>
                  <a:schemeClr val="bg1"/>
                </a:solidFill>
              </a:rPr>
              <a:t>Massimiliano </a:t>
            </a:r>
            <a:r>
              <a:rPr lang="fr-FR" dirty="0" err="1" smtClean="0">
                <a:solidFill>
                  <a:schemeClr val="bg1"/>
                </a:solidFill>
              </a:rPr>
              <a:t>Fuksas</a:t>
            </a:r>
            <a:r>
              <a:rPr lang="fr-FR" dirty="0" smtClean="0">
                <a:solidFill>
                  <a:schemeClr val="bg1"/>
                </a:solidFill>
              </a:rPr>
              <a:t/>
            </a:r>
            <a:br>
              <a:rPr lang="fr-FR" dirty="0" smtClean="0">
                <a:solidFill>
                  <a:schemeClr val="bg1"/>
                </a:solidFill>
              </a:rPr>
            </a:br>
            <a:r>
              <a:rPr lang="fr-FR" dirty="0" smtClean="0">
                <a:solidFill>
                  <a:schemeClr val="bg1"/>
                </a:solidFill>
              </a:rPr>
              <a:t>Maison de arts – Pessac - 1995 </a:t>
            </a:r>
            <a:endParaRPr lang="fr-FR" dirty="0">
              <a:solidFill>
                <a:schemeClr val="bg1"/>
              </a:solidFill>
            </a:endParaRPr>
          </a:p>
        </p:txBody>
      </p:sp>
    </p:spTree>
    <p:extLst>
      <p:ext uri="{BB962C8B-B14F-4D97-AF65-F5344CB8AC3E}">
        <p14:creationId xmlns:p14="http://schemas.microsoft.com/office/powerpoint/2010/main" val="153721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descr="DSCN0617-bsd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0183" name="Picture 7" descr="DSCN0622-bsd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35600" y="2276475"/>
            <a:ext cx="3457575" cy="259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9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4812" y="470647"/>
            <a:ext cx="5405718" cy="4985980"/>
          </a:xfrm>
          <a:prstGeom prst="rect">
            <a:avLst/>
          </a:prstGeom>
          <a:noFill/>
        </p:spPr>
        <p:txBody>
          <a:bodyPr wrap="square" rtlCol="0">
            <a:spAutoFit/>
          </a:bodyPr>
          <a:lstStyle/>
          <a:p>
            <a:r>
              <a:rPr lang="fr-FR" sz="2400" dirty="0" smtClean="0"/>
              <a:t>REPERES BIBLIOGRAPHIQUES SOMMAIRES</a:t>
            </a:r>
          </a:p>
          <a:p>
            <a:endParaRPr lang="fr-FR" dirty="0"/>
          </a:p>
          <a:p>
            <a:endParaRPr lang="fr-FR" dirty="0" smtClean="0"/>
          </a:p>
          <a:p>
            <a:pPr lvl="0"/>
            <a:r>
              <a:rPr lang="fr-FR" dirty="0" smtClean="0"/>
              <a:t>Bruno </a:t>
            </a:r>
            <a:r>
              <a:rPr lang="fr-FR" dirty="0" err="1"/>
              <a:t>Zévi</a:t>
            </a:r>
            <a:r>
              <a:rPr lang="fr-FR" dirty="0"/>
              <a:t>, </a:t>
            </a:r>
            <a:r>
              <a:rPr lang="fr-FR" i="1" dirty="0"/>
              <a:t>Apprendre à voir l’architecture</a:t>
            </a:r>
            <a:r>
              <a:rPr lang="fr-FR" dirty="0"/>
              <a:t>, Éditions de Minuit (1</a:t>
            </a:r>
            <a:r>
              <a:rPr lang="fr-FR" baseline="30000" dirty="0"/>
              <a:t>ère</a:t>
            </a:r>
            <a:r>
              <a:rPr lang="fr-FR" dirty="0"/>
              <a:t> édition 1959, nombreuses rééditions depuis</a:t>
            </a:r>
            <a:r>
              <a:rPr lang="fr-FR" dirty="0" smtClean="0"/>
              <a:t>).</a:t>
            </a:r>
          </a:p>
          <a:p>
            <a:pPr lvl="0"/>
            <a:endParaRPr lang="fr-FR" dirty="0"/>
          </a:p>
          <a:p>
            <a:pPr lvl="0"/>
            <a:endParaRPr lang="fr-FR" dirty="0"/>
          </a:p>
          <a:p>
            <a:pPr lvl="0"/>
            <a:r>
              <a:rPr lang="fr-FR" dirty="0" smtClean="0"/>
              <a:t>John </a:t>
            </a:r>
            <a:r>
              <a:rPr lang="fr-FR" dirty="0" err="1"/>
              <a:t>Summerson</a:t>
            </a:r>
            <a:r>
              <a:rPr lang="fr-FR" dirty="0"/>
              <a:t>, </a:t>
            </a:r>
            <a:r>
              <a:rPr lang="fr-FR" i="1" dirty="0"/>
              <a:t>Le langage classique de l’architecture</a:t>
            </a:r>
            <a:r>
              <a:rPr lang="fr-FR" dirty="0"/>
              <a:t>, Thames &amp; Hudson, Londres (1</a:t>
            </a:r>
            <a:r>
              <a:rPr lang="fr-FR" baseline="30000" dirty="0"/>
              <a:t>ère</a:t>
            </a:r>
            <a:r>
              <a:rPr lang="fr-FR" dirty="0"/>
              <a:t> édition en 1963, nombreuses rééditions depuis</a:t>
            </a:r>
            <a:r>
              <a:rPr lang="fr-FR" dirty="0" smtClean="0"/>
              <a:t>)</a:t>
            </a:r>
          </a:p>
          <a:p>
            <a:pPr lvl="0"/>
            <a:endParaRPr lang="fr-FR" dirty="0"/>
          </a:p>
          <a:p>
            <a:pPr lvl="0"/>
            <a:endParaRPr lang="fr-FR" dirty="0" smtClean="0"/>
          </a:p>
          <a:p>
            <a:pPr lvl="0"/>
            <a:r>
              <a:rPr lang="fr-FR" dirty="0" smtClean="0"/>
              <a:t>Simon Texier, Une histoire de l’architecture des </a:t>
            </a:r>
            <a:br>
              <a:rPr lang="fr-FR" dirty="0" smtClean="0"/>
            </a:br>
            <a:r>
              <a:rPr lang="fr-FR" dirty="0" smtClean="0"/>
              <a:t>XXe et XXIe siècles, éditions Beaux-Arts, </a:t>
            </a:r>
            <a:br>
              <a:rPr lang="fr-FR" dirty="0" smtClean="0"/>
            </a:br>
            <a:r>
              <a:rPr lang="fr-FR" dirty="0" smtClean="0"/>
              <a:t>Paris, 2015</a:t>
            </a:r>
          </a:p>
        </p:txBody>
      </p:sp>
      <p:pic>
        <p:nvPicPr>
          <p:cNvPr id="1026" name="Picture 2" descr="https://static.fnac-static.com/multimedia/images_produits/ZoomPE/7/4/1/9782707301147/tsp20130831201525/Apprendre-a-voir-l-architecture.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33677" y="806823"/>
            <a:ext cx="1718328" cy="1726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Le langage classique de l'architectur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133677" y="2686638"/>
            <a:ext cx="1718328" cy="24929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Afficher l'image d'origin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75412" y="3933115"/>
            <a:ext cx="2033419" cy="2616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77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fade">
                                      <p:cBhvr>
                                        <p:cTn id="15" dur="1500"/>
                                        <p:tgtEl>
                                          <p:spTgt spid="4">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1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animEffect transition="in" filter="fade">
                                      <p:cBhvr>
                                        <p:cTn id="23" dur="1500"/>
                                        <p:tgtEl>
                                          <p:spTgt spid="4">
                                            <p:txEl>
                                              <p:pRg st="9" end="9"/>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68187" y="403419"/>
            <a:ext cx="7180731" cy="1200329"/>
          </a:xfrm>
          <a:prstGeom prst="rect">
            <a:avLst/>
          </a:prstGeom>
          <a:noFill/>
        </p:spPr>
        <p:txBody>
          <a:bodyPr wrap="square" rtlCol="0">
            <a:spAutoFit/>
          </a:bodyPr>
          <a:lstStyle/>
          <a:p>
            <a:r>
              <a:rPr lang="fr-FR" sz="48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Définitions</a:t>
            </a: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
            </a:r>
            <a:b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b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DE L’ARCHITECTURE</a:t>
            </a:r>
            <a:endParaRPr lang="fr-FR" sz="1600" dirty="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endParaRPr>
          </a:p>
        </p:txBody>
      </p:sp>
      <p:sp>
        <p:nvSpPr>
          <p:cNvPr id="5" name="ZoneTexte 4"/>
          <p:cNvSpPr txBox="1"/>
          <p:nvPr/>
        </p:nvSpPr>
        <p:spPr>
          <a:xfrm>
            <a:off x="972670" y="1860178"/>
            <a:ext cx="7180731" cy="1631216"/>
          </a:xfrm>
          <a:prstGeom prst="rect">
            <a:avLst/>
          </a:prstGeom>
          <a:noFill/>
        </p:spPr>
        <p:txBody>
          <a:bodyPr wrap="square" rtlCol="0">
            <a:spAutoFit/>
          </a:bodyPr>
          <a:lstStyle/>
          <a:p>
            <a:r>
              <a:rPr lang="fr-FR" sz="4800" dirty="0" smtClean="0">
                <a:latin typeface="Century Gothic" panose="020B0502020202020204" pitchFamily="34" charset="0"/>
                <a:ea typeface="Batang" panose="02030600000101010101" pitchFamily="18" charset="-127"/>
                <a:cs typeface="Times New Roman" panose="02020603050405020304" pitchFamily="18" charset="0"/>
              </a:rPr>
              <a:t>Un art ?</a:t>
            </a:r>
          </a:p>
          <a:p>
            <a:r>
              <a:rPr lang="fr-FR" sz="2800" dirty="0" smtClean="0">
                <a:latin typeface="Century Gothic" panose="020B0502020202020204" pitchFamily="34" charset="0"/>
                <a:ea typeface="Batang" panose="02030600000101010101" pitchFamily="18" charset="-127"/>
                <a:cs typeface="Times New Roman" panose="02020603050405020304" pitchFamily="18" charset="0"/>
              </a:rPr>
              <a:t>L’ARCHITECTURE EST-ELLE UN ART ?</a:t>
            </a:r>
            <a:r>
              <a:rPr lang="fr-FR" sz="2400" dirty="0" smtClean="0">
                <a:latin typeface="Century Gothic" panose="020B0502020202020204" pitchFamily="34" charset="0"/>
                <a:ea typeface="Batang" panose="02030600000101010101" pitchFamily="18" charset="-127"/>
                <a:cs typeface="Times New Roman" panose="02020603050405020304" pitchFamily="18" charset="0"/>
              </a:rPr>
              <a:t/>
            </a:r>
            <a:br>
              <a:rPr lang="fr-FR" sz="2400" dirty="0" smtClean="0">
                <a:latin typeface="Century Gothic" panose="020B0502020202020204" pitchFamily="34" charset="0"/>
                <a:ea typeface="Batang" panose="02030600000101010101" pitchFamily="18" charset="-127"/>
                <a:cs typeface="Times New Roman" panose="02020603050405020304" pitchFamily="18" charset="0"/>
              </a:rPr>
            </a:br>
            <a:endParaRPr lang="fr-FR" sz="2400" dirty="0" smtClean="0">
              <a:latin typeface="Century Gothic" panose="020B0502020202020204" pitchFamily="34" charset="0"/>
              <a:ea typeface="Batang" panose="02030600000101010101" pitchFamily="18" charset="-127"/>
              <a:cs typeface="Times New Roman" panose="02020603050405020304" pitchFamily="18" charset="0"/>
            </a:endParaRPr>
          </a:p>
        </p:txBody>
      </p:sp>
      <p:sp>
        <p:nvSpPr>
          <p:cNvPr id="6" name="ZoneTexte 5"/>
          <p:cNvSpPr txBox="1"/>
          <p:nvPr/>
        </p:nvSpPr>
        <p:spPr>
          <a:xfrm>
            <a:off x="977153" y="3774135"/>
            <a:ext cx="7180731" cy="1200329"/>
          </a:xfrm>
          <a:prstGeom prst="rect">
            <a:avLst/>
          </a:prstGeom>
          <a:noFill/>
        </p:spPr>
        <p:txBody>
          <a:bodyPr wrap="square" rtlCol="0">
            <a:spAutoFit/>
          </a:bodyPr>
          <a:lstStyle/>
          <a:p>
            <a:r>
              <a:rPr lang="fr-FR" sz="48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Depuis quand</a:t>
            </a: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 </a:t>
            </a:r>
            <a:b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b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FAIT-ON DE L’ARCHITECTURE ?</a:t>
            </a:r>
          </a:p>
        </p:txBody>
      </p:sp>
    </p:spTree>
    <p:extLst>
      <p:ext uri="{BB962C8B-B14F-4D97-AF65-F5344CB8AC3E}">
        <p14:creationId xmlns:p14="http://schemas.microsoft.com/office/powerpoint/2010/main" val="204273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90569" y="514035"/>
            <a:ext cx="8628845" cy="1569660"/>
          </a:xfrm>
          <a:prstGeom prst="rect">
            <a:avLst/>
          </a:prstGeom>
          <a:noFill/>
        </p:spPr>
        <p:txBody>
          <a:bodyPr wrap="square" rtlCol="0">
            <a:spAutoFit/>
          </a:bodyPr>
          <a:lstStyle/>
          <a:p>
            <a:r>
              <a:rPr lang="fr-FR" sz="3200" dirty="0" smtClean="0">
                <a:latin typeface="Arial" panose="020B0604020202020204" pitchFamily="34" charset="0"/>
                <a:cs typeface="Arial" panose="020B0604020202020204" pitchFamily="34" charset="0"/>
              </a:rPr>
              <a:t>L’ARCHITECTURE EST-ELLE UN ART ?</a:t>
            </a:r>
          </a:p>
          <a:p>
            <a:endParaRPr lang="fr-FR" sz="3200" dirty="0">
              <a:latin typeface="Arial" panose="020B0604020202020204" pitchFamily="34" charset="0"/>
              <a:cs typeface="Arial" panose="020B0604020202020204" pitchFamily="34" charset="0"/>
            </a:endParaRPr>
          </a:p>
          <a:p>
            <a:r>
              <a:rPr lang="fr-FR" sz="3200" dirty="0" smtClean="0">
                <a:solidFill>
                  <a:schemeClr val="accent1">
                    <a:lumMod val="75000"/>
                  </a:schemeClr>
                </a:solidFill>
                <a:latin typeface="Arial" panose="020B0604020202020204" pitchFamily="34" charset="0"/>
                <a:cs typeface="Arial" panose="020B0604020202020204" pitchFamily="34" charset="0"/>
              </a:rPr>
              <a:t>DEFINITION DE L’ART ?</a:t>
            </a:r>
            <a:endParaRPr lang="fr-FR" sz="3200" dirty="0">
              <a:solidFill>
                <a:schemeClr val="accent1">
                  <a:lumMod val="75000"/>
                </a:schemeClr>
              </a:solidFill>
              <a:latin typeface="Arial" panose="020B0604020202020204" pitchFamily="34" charset="0"/>
              <a:cs typeface="Arial" panose="020B0604020202020204" pitchFamily="34" charset="0"/>
            </a:endParaRPr>
          </a:p>
        </p:txBody>
      </p:sp>
      <p:sp>
        <p:nvSpPr>
          <p:cNvPr id="3" name="ZoneTexte 2"/>
          <p:cNvSpPr txBox="1"/>
          <p:nvPr/>
        </p:nvSpPr>
        <p:spPr>
          <a:xfrm>
            <a:off x="834887" y="2091241"/>
            <a:ext cx="6493565" cy="1754326"/>
          </a:xfrm>
          <a:prstGeom prst="rect">
            <a:avLst/>
          </a:prstGeom>
          <a:noFill/>
        </p:spPr>
        <p:txBody>
          <a:bodyPr wrap="square" rtlCol="0">
            <a:spAutoFit/>
          </a:bodyPr>
          <a:lstStyle/>
          <a:p>
            <a:pPr>
              <a:lnSpc>
                <a:spcPct val="150000"/>
              </a:lnSpc>
            </a:pPr>
            <a:r>
              <a:rPr lang="fr-FR" dirty="0" smtClean="0"/>
              <a:t>« La représentation du </a:t>
            </a:r>
            <a:r>
              <a:rPr lang="fr-FR" dirty="0" smtClean="0">
                <a:solidFill>
                  <a:srgbClr val="FF0000"/>
                </a:solidFill>
              </a:rPr>
              <a:t>beau</a:t>
            </a:r>
            <a:r>
              <a:rPr lang="fr-FR" dirty="0" smtClean="0"/>
              <a:t>. Expression par les œuvres de l’homme d’un idéal esthétique; ensemble des activités humaines visant à cette expression.</a:t>
            </a:r>
          </a:p>
          <a:p>
            <a:pPr>
              <a:lnSpc>
                <a:spcPct val="150000"/>
              </a:lnSpc>
            </a:pPr>
            <a:r>
              <a:rPr lang="fr-FR" dirty="0" smtClean="0"/>
              <a:t>Chacun des mode de représentation de la </a:t>
            </a:r>
            <a:r>
              <a:rPr lang="fr-FR" dirty="0" smtClean="0">
                <a:solidFill>
                  <a:srgbClr val="FF0000"/>
                </a:solidFill>
              </a:rPr>
              <a:t>beauté</a:t>
            </a:r>
            <a:r>
              <a:rPr lang="fr-FR" dirty="0" smtClean="0"/>
              <a:t>. »</a:t>
            </a:r>
            <a:endParaRPr lang="fr-FR" dirty="0"/>
          </a:p>
        </p:txBody>
      </p:sp>
      <p:sp>
        <p:nvSpPr>
          <p:cNvPr id="4" name="ZoneTexte 3"/>
          <p:cNvSpPr txBox="1"/>
          <p:nvPr/>
        </p:nvSpPr>
        <p:spPr>
          <a:xfrm>
            <a:off x="1630018" y="3820298"/>
            <a:ext cx="7010400" cy="584775"/>
          </a:xfrm>
          <a:prstGeom prst="rect">
            <a:avLst/>
          </a:prstGeom>
          <a:noFill/>
        </p:spPr>
        <p:txBody>
          <a:bodyPr wrap="square" rtlCol="0">
            <a:spAutoFit/>
          </a:bodyPr>
          <a:lstStyle/>
          <a:p>
            <a:r>
              <a:rPr lang="fr-FR" sz="3200" dirty="0" smtClean="0">
                <a:solidFill>
                  <a:schemeClr val="accent1">
                    <a:lumMod val="75000"/>
                  </a:schemeClr>
                </a:solidFill>
                <a:latin typeface="Arial" panose="020B0604020202020204" pitchFamily="34" charset="0"/>
                <a:cs typeface="Arial" panose="020B0604020202020204" pitchFamily="34" charset="0"/>
              </a:rPr>
              <a:t>QUEL EST L’OBJET DE L’ART ?</a:t>
            </a:r>
            <a:endParaRPr lang="fr-FR" sz="3200" dirty="0"/>
          </a:p>
        </p:txBody>
      </p:sp>
      <p:sp>
        <p:nvSpPr>
          <p:cNvPr id="5" name="ZoneTexte 4"/>
          <p:cNvSpPr txBox="1"/>
          <p:nvPr/>
        </p:nvSpPr>
        <p:spPr>
          <a:xfrm>
            <a:off x="2319130" y="4421469"/>
            <a:ext cx="6500284" cy="1754326"/>
          </a:xfrm>
          <a:prstGeom prst="rect">
            <a:avLst/>
          </a:prstGeom>
          <a:noFill/>
        </p:spPr>
        <p:txBody>
          <a:bodyPr wrap="square" rtlCol="0">
            <a:spAutoFit/>
          </a:bodyPr>
          <a:lstStyle/>
          <a:p>
            <a:pPr>
              <a:lnSpc>
                <a:spcPct val="150000"/>
              </a:lnSpc>
            </a:pPr>
            <a:r>
              <a:rPr lang="fr-FR" dirty="0" smtClean="0"/>
              <a:t>La représentation de la nature</a:t>
            </a:r>
          </a:p>
          <a:p>
            <a:pPr>
              <a:lnSpc>
                <a:spcPct val="150000"/>
              </a:lnSpc>
            </a:pPr>
            <a:r>
              <a:rPr lang="fr-FR" dirty="0" smtClean="0"/>
              <a:t>La représentation des sentiments humains</a:t>
            </a:r>
          </a:p>
          <a:p>
            <a:pPr>
              <a:lnSpc>
                <a:spcPct val="150000"/>
              </a:lnSpc>
            </a:pPr>
            <a:r>
              <a:rPr lang="fr-FR" dirty="0" smtClean="0"/>
              <a:t>La représentation des idées</a:t>
            </a:r>
          </a:p>
          <a:p>
            <a:pPr>
              <a:lnSpc>
                <a:spcPct val="150000"/>
              </a:lnSpc>
            </a:pPr>
            <a:r>
              <a:rPr lang="fr-FR" dirty="0" smtClean="0"/>
              <a:t>La représentation de la beauté</a:t>
            </a:r>
            <a:endParaRPr lang="fr-FR" dirty="0"/>
          </a:p>
        </p:txBody>
      </p:sp>
    </p:spTree>
    <p:extLst>
      <p:ext uri="{BB962C8B-B14F-4D97-AF65-F5344CB8AC3E}">
        <p14:creationId xmlns:p14="http://schemas.microsoft.com/office/powerpoint/2010/main" val="85151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90569" y="514035"/>
            <a:ext cx="8628845" cy="1569660"/>
          </a:xfrm>
          <a:prstGeom prst="rect">
            <a:avLst/>
          </a:prstGeom>
          <a:noFill/>
        </p:spPr>
        <p:txBody>
          <a:bodyPr wrap="square" rtlCol="0">
            <a:spAutoFit/>
          </a:bodyPr>
          <a:lstStyle/>
          <a:p>
            <a:r>
              <a:rPr lang="fr-FR" sz="3200" dirty="0" smtClean="0">
                <a:latin typeface="Arial" panose="020B0604020202020204" pitchFamily="34" charset="0"/>
                <a:cs typeface="Arial" panose="020B0604020202020204" pitchFamily="34" charset="0"/>
              </a:rPr>
              <a:t>L’ARCHITECTURE EST-ELLE UN ART ?</a:t>
            </a:r>
          </a:p>
          <a:p>
            <a:endParaRPr lang="fr-FR" sz="3200" dirty="0">
              <a:latin typeface="Arial" panose="020B0604020202020204" pitchFamily="34" charset="0"/>
              <a:cs typeface="Arial" panose="020B0604020202020204" pitchFamily="34" charset="0"/>
            </a:endParaRPr>
          </a:p>
          <a:p>
            <a:r>
              <a:rPr lang="fr-FR" sz="3200" dirty="0" smtClean="0">
                <a:solidFill>
                  <a:schemeClr val="accent1">
                    <a:lumMod val="75000"/>
                  </a:schemeClr>
                </a:solidFill>
                <a:latin typeface="Arial" panose="020B0604020202020204" pitchFamily="34" charset="0"/>
                <a:cs typeface="Arial" panose="020B0604020202020204" pitchFamily="34" charset="0"/>
              </a:rPr>
              <a:t>QUELS SONT LES SUPPORTS DE L’ART ?</a:t>
            </a:r>
            <a:endParaRPr lang="fr-FR" sz="3200" dirty="0">
              <a:solidFill>
                <a:schemeClr val="accent1">
                  <a:lumMod val="75000"/>
                </a:schemeClr>
              </a:solidFill>
              <a:latin typeface="Arial" panose="020B0604020202020204" pitchFamily="34" charset="0"/>
              <a:cs typeface="Arial" panose="020B0604020202020204" pitchFamily="34" charset="0"/>
            </a:endParaRPr>
          </a:p>
        </p:txBody>
      </p:sp>
      <p:sp>
        <p:nvSpPr>
          <p:cNvPr id="4" name="ZoneTexte 3"/>
          <p:cNvSpPr txBox="1"/>
          <p:nvPr/>
        </p:nvSpPr>
        <p:spPr>
          <a:xfrm>
            <a:off x="848139" y="2380634"/>
            <a:ext cx="6500284" cy="4247317"/>
          </a:xfrm>
          <a:prstGeom prst="rect">
            <a:avLst/>
          </a:prstGeom>
          <a:noFill/>
        </p:spPr>
        <p:txBody>
          <a:bodyPr wrap="square" rtlCol="0">
            <a:spAutoFit/>
          </a:bodyPr>
          <a:lstStyle/>
          <a:p>
            <a:pPr>
              <a:lnSpc>
                <a:spcPct val="150000"/>
              </a:lnSpc>
            </a:pPr>
            <a:r>
              <a:rPr lang="fr-FR" dirty="0" smtClean="0"/>
              <a:t>LA PEINTURE</a:t>
            </a:r>
          </a:p>
          <a:p>
            <a:pPr>
              <a:lnSpc>
                <a:spcPct val="150000"/>
              </a:lnSpc>
            </a:pPr>
            <a:r>
              <a:rPr lang="fr-FR" dirty="0" smtClean="0"/>
              <a:t>LE MODELAGE ET LA SCULPTURE</a:t>
            </a:r>
          </a:p>
          <a:p>
            <a:pPr>
              <a:lnSpc>
                <a:spcPct val="150000"/>
              </a:lnSpc>
            </a:pPr>
            <a:r>
              <a:rPr lang="fr-FR" dirty="0" smtClean="0"/>
              <a:t>LES VITRAUX</a:t>
            </a:r>
          </a:p>
          <a:p>
            <a:pPr>
              <a:lnSpc>
                <a:spcPct val="150000"/>
              </a:lnSpc>
            </a:pPr>
            <a:r>
              <a:rPr lang="fr-FR" dirty="0" smtClean="0"/>
              <a:t>LA TAPISSERIE</a:t>
            </a:r>
          </a:p>
          <a:p>
            <a:pPr>
              <a:lnSpc>
                <a:spcPct val="150000"/>
              </a:lnSpc>
            </a:pPr>
            <a:r>
              <a:rPr lang="fr-FR" dirty="0" smtClean="0"/>
              <a:t>LE MOBILIER, L’ORFEVRERIE, L’ENLUMINURE, etc…</a:t>
            </a:r>
          </a:p>
          <a:p>
            <a:pPr>
              <a:lnSpc>
                <a:spcPct val="150000"/>
              </a:lnSpc>
            </a:pPr>
            <a:r>
              <a:rPr lang="fr-FR" dirty="0" smtClean="0"/>
              <a:t>LA MUSIQUE</a:t>
            </a:r>
          </a:p>
          <a:p>
            <a:pPr>
              <a:lnSpc>
                <a:spcPct val="150000"/>
              </a:lnSpc>
            </a:pPr>
            <a:r>
              <a:rPr lang="fr-FR" dirty="0" smtClean="0"/>
              <a:t>LA DANSE</a:t>
            </a:r>
          </a:p>
          <a:p>
            <a:pPr>
              <a:lnSpc>
                <a:spcPct val="150000"/>
              </a:lnSpc>
            </a:pPr>
            <a:r>
              <a:rPr lang="fr-FR" dirty="0" smtClean="0"/>
              <a:t>LA LITTÉRATURE</a:t>
            </a:r>
          </a:p>
          <a:p>
            <a:pPr>
              <a:lnSpc>
                <a:spcPct val="150000"/>
              </a:lnSpc>
            </a:pPr>
            <a:r>
              <a:rPr lang="fr-FR" dirty="0" smtClean="0"/>
              <a:t>LA BANDE DESSINEE, LE CINEMA, LE NUMERIQUE, etc…</a:t>
            </a:r>
          </a:p>
          <a:p>
            <a:pPr>
              <a:lnSpc>
                <a:spcPct val="150000"/>
              </a:lnSpc>
            </a:pPr>
            <a:r>
              <a:rPr lang="fr-FR" b="1" dirty="0" smtClean="0"/>
              <a:t>L’ARCHITECTURE ?</a:t>
            </a:r>
            <a:endParaRPr lang="fr-FR" b="1" dirty="0"/>
          </a:p>
        </p:txBody>
      </p:sp>
    </p:spTree>
    <p:extLst>
      <p:ext uri="{BB962C8B-B14F-4D97-AF65-F5344CB8AC3E}">
        <p14:creationId xmlns:p14="http://schemas.microsoft.com/office/powerpoint/2010/main" val="63175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90569" y="514035"/>
            <a:ext cx="8628845" cy="2062103"/>
          </a:xfrm>
          <a:prstGeom prst="rect">
            <a:avLst/>
          </a:prstGeom>
          <a:noFill/>
        </p:spPr>
        <p:txBody>
          <a:bodyPr wrap="square" rtlCol="0">
            <a:spAutoFit/>
          </a:bodyPr>
          <a:lstStyle/>
          <a:p>
            <a:r>
              <a:rPr lang="fr-FR" sz="3200" dirty="0" smtClean="0">
                <a:latin typeface="Arial" panose="020B0604020202020204" pitchFamily="34" charset="0"/>
                <a:cs typeface="Arial" panose="020B0604020202020204" pitchFamily="34" charset="0"/>
              </a:rPr>
              <a:t>L’ARCHITECTURE EST-ELLE UN ART ?</a:t>
            </a:r>
          </a:p>
          <a:p>
            <a:endParaRPr lang="fr-FR" sz="3200" dirty="0">
              <a:latin typeface="Arial" panose="020B0604020202020204" pitchFamily="34" charset="0"/>
              <a:cs typeface="Arial" panose="020B0604020202020204" pitchFamily="34" charset="0"/>
            </a:endParaRPr>
          </a:p>
          <a:p>
            <a:r>
              <a:rPr lang="fr-FR" sz="3200" dirty="0" smtClean="0">
                <a:solidFill>
                  <a:schemeClr val="accent1">
                    <a:lumMod val="75000"/>
                  </a:schemeClr>
                </a:solidFill>
                <a:latin typeface="Arial" panose="020B0604020202020204" pitchFamily="34" charset="0"/>
                <a:cs typeface="Arial" panose="020B0604020202020204" pitchFamily="34" charset="0"/>
              </a:rPr>
              <a:t>L’OBJET DE L’ARCHITECTURE EST-IL DE REPRESENTER ?</a:t>
            </a:r>
            <a:endParaRPr lang="fr-FR" sz="32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90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9149811" cy="6091518"/>
          </a:xfrm>
          <a:prstGeom prst="rect">
            <a:avLst/>
          </a:prstGeom>
        </p:spPr>
      </p:pic>
      <p:sp>
        <p:nvSpPr>
          <p:cNvPr id="6" name="ZoneTexte 5"/>
          <p:cNvSpPr txBox="1"/>
          <p:nvPr/>
        </p:nvSpPr>
        <p:spPr>
          <a:xfrm>
            <a:off x="255494" y="6185647"/>
            <a:ext cx="8619565" cy="369332"/>
          </a:xfrm>
          <a:prstGeom prst="rect">
            <a:avLst/>
          </a:prstGeom>
          <a:noFill/>
        </p:spPr>
        <p:txBody>
          <a:bodyPr wrap="square" rtlCol="0">
            <a:spAutoFit/>
          </a:bodyPr>
          <a:lstStyle/>
          <a:p>
            <a:r>
              <a:rPr lang="fr-FR" dirty="0" smtClean="0"/>
              <a:t>Conseil national du développement de la pêche – Hyderabad - Inde</a:t>
            </a:r>
            <a:endParaRPr lang="fr-FR" dirty="0"/>
          </a:p>
        </p:txBody>
      </p:sp>
    </p:spTree>
    <p:extLst>
      <p:ext uri="{BB962C8B-B14F-4D97-AF65-F5344CB8AC3E}">
        <p14:creationId xmlns:p14="http://schemas.microsoft.com/office/powerpoint/2010/main" val="387994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boutique.ping-deco.fr/blog/wp-content/uploads/2015/10/piano-violin-house-e1445436330818.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268941" y="5876365"/>
            <a:ext cx="6441141" cy="369332"/>
          </a:xfrm>
          <a:prstGeom prst="rect">
            <a:avLst/>
          </a:prstGeom>
          <a:noFill/>
        </p:spPr>
        <p:txBody>
          <a:bodyPr wrap="square" rtlCol="0">
            <a:spAutoFit/>
          </a:bodyPr>
          <a:lstStyle/>
          <a:p>
            <a:r>
              <a:rPr lang="fr-FR" dirty="0" smtClean="0">
                <a:solidFill>
                  <a:schemeClr val="bg1"/>
                </a:solidFill>
              </a:rPr>
              <a:t>Ecole de musique à  Huainan - Chine</a:t>
            </a:r>
            <a:endParaRPr lang="fr-FR" dirty="0">
              <a:solidFill>
                <a:schemeClr val="bg1"/>
              </a:solidFill>
            </a:endParaRPr>
          </a:p>
        </p:txBody>
      </p:sp>
    </p:spTree>
    <p:extLst>
      <p:ext uri="{BB962C8B-B14F-4D97-AF65-F5344CB8AC3E}">
        <p14:creationId xmlns:p14="http://schemas.microsoft.com/office/powerpoint/2010/main" val="337106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pic>
        <p:nvPicPr>
          <p:cNvPr id="2" name="Imag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9434" y="592428"/>
            <a:ext cx="3343410" cy="2360054"/>
          </a:xfrm>
          <a:prstGeom prst="rect">
            <a:avLst/>
          </a:prstGeom>
          <a:ln>
            <a:noFill/>
          </a:ln>
          <a:effectLst>
            <a:outerShdw blurRad="292100" dist="139700" dir="2700000" algn="tl" rotWithShape="0">
              <a:srgbClr val="333333">
                <a:alpha val="65000"/>
              </a:srgbClr>
            </a:outerShdw>
          </a:effectLst>
        </p:spPr>
      </p:pic>
      <p:sp>
        <p:nvSpPr>
          <p:cNvPr id="4" name="ZoneTexte 3"/>
          <p:cNvSpPr txBox="1"/>
          <p:nvPr/>
        </p:nvSpPr>
        <p:spPr>
          <a:xfrm>
            <a:off x="299434" y="5975797"/>
            <a:ext cx="5937161" cy="369332"/>
          </a:xfrm>
          <a:prstGeom prst="rect">
            <a:avLst/>
          </a:prstGeom>
          <a:noFill/>
        </p:spPr>
        <p:txBody>
          <a:bodyPr wrap="square" rtlCol="0">
            <a:spAutoFit/>
          </a:bodyPr>
          <a:lstStyle/>
          <a:p>
            <a:r>
              <a:rPr lang="fr-FR" dirty="0" err="1" smtClean="0">
                <a:solidFill>
                  <a:schemeClr val="bg1"/>
                </a:solidFill>
              </a:rPr>
              <a:t>Big</a:t>
            </a:r>
            <a:r>
              <a:rPr lang="fr-FR" dirty="0" smtClean="0">
                <a:solidFill>
                  <a:schemeClr val="bg1"/>
                </a:solidFill>
              </a:rPr>
              <a:t> </a:t>
            </a:r>
            <a:r>
              <a:rPr lang="fr-FR" dirty="0" err="1" smtClean="0">
                <a:solidFill>
                  <a:schemeClr val="bg1"/>
                </a:solidFill>
              </a:rPr>
              <a:t>Duck</a:t>
            </a:r>
            <a:r>
              <a:rPr lang="fr-FR" dirty="0" smtClean="0">
                <a:solidFill>
                  <a:schemeClr val="bg1"/>
                </a:solidFill>
              </a:rPr>
              <a:t>, Long Island (1930)</a:t>
            </a:r>
            <a:endParaRPr lang="fr-FR" dirty="0">
              <a:solidFill>
                <a:schemeClr val="bg1"/>
              </a:solidFill>
            </a:endParaRPr>
          </a:p>
        </p:txBody>
      </p:sp>
      <p:pic>
        <p:nvPicPr>
          <p:cNvPr id="5" name="Picture 2" descr="Hot dog stand Los angeles 1938"/>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9434" y="3440428"/>
            <a:ext cx="3344684" cy="22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ZoneTexte 8"/>
          <p:cNvSpPr txBox="1"/>
          <p:nvPr/>
        </p:nvSpPr>
        <p:spPr>
          <a:xfrm>
            <a:off x="3786389" y="5318975"/>
            <a:ext cx="3306561" cy="369332"/>
          </a:xfrm>
          <a:prstGeom prst="rect">
            <a:avLst/>
          </a:prstGeom>
          <a:noFill/>
        </p:spPr>
        <p:txBody>
          <a:bodyPr wrap="square" rtlCol="0">
            <a:spAutoFit/>
          </a:bodyPr>
          <a:lstStyle/>
          <a:p>
            <a:r>
              <a:rPr lang="fr-FR" dirty="0" smtClean="0">
                <a:solidFill>
                  <a:schemeClr val="bg1"/>
                </a:solidFill>
              </a:rPr>
              <a:t>Stand Hot Dog, Los Angeles 1938</a:t>
            </a:r>
            <a:endParaRPr lang="fr-FR" dirty="0">
              <a:solidFill>
                <a:schemeClr val="bg1"/>
              </a:solidFill>
            </a:endParaRPr>
          </a:p>
        </p:txBody>
      </p:sp>
    </p:spTree>
    <p:extLst>
      <p:ext uri="{BB962C8B-B14F-4D97-AF65-F5344CB8AC3E}">
        <p14:creationId xmlns:p14="http://schemas.microsoft.com/office/powerpoint/2010/main" val="22908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90569" y="514035"/>
            <a:ext cx="8628845" cy="3293209"/>
          </a:xfrm>
          <a:prstGeom prst="rect">
            <a:avLst/>
          </a:prstGeom>
          <a:noFill/>
        </p:spPr>
        <p:txBody>
          <a:bodyPr wrap="square" rtlCol="0">
            <a:spAutoFit/>
          </a:bodyPr>
          <a:lstStyle/>
          <a:p>
            <a:r>
              <a:rPr lang="fr-FR" sz="3200" dirty="0" smtClean="0">
                <a:latin typeface="Arial" panose="020B0604020202020204" pitchFamily="34" charset="0"/>
                <a:cs typeface="Arial" panose="020B0604020202020204" pitchFamily="34" charset="0"/>
              </a:rPr>
              <a:t>L’ARCHITECTURE EST-ELLE UN ART ?</a:t>
            </a:r>
          </a:p>
          <a:p>
            <a:endParaRPr lang="fr-FR" sz="3200" dirty="0">
              <a:latin typeface="Arial" panose="020B0604020202020204" pitchFamily="34" charset="0"/>
              <a:cs typeface="Arial" panose="020B0604020202020204" pitchFamily="34" charset="0"/>
            </a:endParaRPr>
          </a:p>
          <a:p>
            <a:r>
              <a:rPr lang="fr-FR" sz="2800" dirty="0" smtClean="0">
                <a:solidFill>
                  <a:schemeClr val="accent1">
                    <a:lumMod val="75000"/>
                  </a:schemeClr>
                </a:solidFill>
                <a:latin typeface="Arial" panose="020B0604020202020204" pitchFamily="34" charset="0"/>
                <a:cs typeface="Arial" panose="020B0604020202020204" pitchFamily="34" charset="0"/>
              </a:rPr>
              <a:t>L’architecture a-t-elle pour objet la représentation ?</a:t>
            </a:r>
          </a:p>
          <a:p>
            <a:endParaRPr lang="fr-FR" sz="2800" dirty="0">
              <a:solidFill>
                <a:schemeClr val="accent1">
                  <a:lumMod val="75000"/>
                </a:schemeClr>
              </a:solidFill>
              <a:latin typeface="Arial" panose="020B0604020202020204" pitchFamily="34" charset="0"/>
              <a:cs typeface="Arial" panose="020B0604020202020204" pitchFamily="34" charset="0"/>
            </a:endParaRPr>
          </a:p>
          <a:p>
            <a:r>
              <a:rPr lang="fr-FR" sz="2800" dirty="0" smtClean="0">
                <a:solidFill>
                  <a:schemeClr val="accent1">
                    <a:lumMod val="75000"/>
                  </a:schemeClr>
                </a:solidFill>
                <a:latin typeface="Arial" panose="020B0604020202020204" pitchFamily="34" charset="0"/>
                <a:cs typeface="Arial" panose="020B0604020202020204" pitchFamily="34" charset="0"/>
              </a:rPr>
              <a:t>L’architecture exprime-</a:t>
            </a:r>
            <a:r>
              <a:rPr lang="fr-FR" sz="2800" dirty="0" err="1" smtClean="0">
                <a:solidFill>
                  <a:schemeClr val="accent1">
                    <a:lumMod val="75000"/>
                  </a:schemeClr>
                </a:solidFill>
                <a:latin typeface="Arial" panose="020B0604020202020204" pitchFamily="34" charset="0"/>
                <a:cs typeface="Arial" panose="020B0604020202020204" pitchFamily="34" charset="0"/>
              </a:rPr>
              <a:t>t’elle</a:t>
            </a:r>
            <a:r>
              <a:rPr lang="fr-FR" sz="2800" dirty="0" smtClean="0">
                <a:solidFill>
                  <a:schemeClr val="accent1">
                    <a:lumMod val="75000"/>
                  </a:schemeClr>
                </a:solidFill>
                <a:latin typeface="Arial" panose="020B0604020202020204" pitchFamily="34" charset="0"/>
                <a:cs typeface="Arial" panose="020B0604020202020204" pitchFamily="34" charset="0"/>
              </a:rPr>
              <a:t> des idées ou des sentiments ?</a:t>
            </a:r>
          </a:p>
          <a:p>
            <a:endParaRPr lang="fr-FR" sz="3200" dirty="0">
              <a:solidFill>
                <a:schemeClr val="accent1">
                  <a:lumMod val="75000"/>
                </a:schemeClr>
              </a:solidFill>
              <a:latin typeface="Arial" panose="020B0604020202020204" pitchFamily="34" charset="0"/>
              <a:cs typeface="Arial" panose="020B0604020202020204" pitchFamily="34" charset="0"/>
            </a:endParaRPr>
          </a:p>
        </p:txBody>
      </p:sp>
      <p:pic>
        <p:nvPicPr>
          <p:cNvPr id="4" name="Imag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2034" y="3322748"/>
            <a:ext cx="8627414" cy="3284113"/>
          </a:xfrm>
          <a:prstGeom prst="rect">
            <a:avLst/>
          </a:prstGeom>
        </p:spPr>
      </p:pic>
    </p:spTree>
    <p:extLst>
      <p:ext uri="{BB962C8B-B14F-4D97-AF65-F5344CB8AC3E}">
        <p14:creationId xmlns:p14="http://schemas.microsoft.com/office/powerpoint/2010/main" val="38512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
            <a:ext cx="9760690" cy="6858001"/>
          </a:xfrm>
          <a:prstGeom prst="rect">
            <a:avLst/>
          </a:prstGeom>
        </p:spPr>
      </p:pic>
      <p:sp>
        <p:nvSpPr>
          <p:cNvPr id="2" name="ZoneTexte 1"/>
          <p:cNvSpPr txBox="1"/>
          <p:nvPr/>
        </p:nvSpPr>
        <p:spPr>
          <a:xfrm>
            <a:off x="201706" y="6037729"/>
            <a:ext cx="6642847" cy="369332"/>
          </a:xfrm>
          <a:prstGeom prst="rect">
            <a:avLst/>
          </a:prstGeom>
          <a:noFill/>
        </p:spPr>
        <p:txBody>
          <a:bodyPr wrap="square" rtlCol="0">
            <a:spAutoFit/>
          </a:bodyPr>
          <a:lstStyle/>
          <a:p>
            <a:r>
              <a:rPr lang="fr-FR" dirty="0" smtClean="0">
                <a:solidFill>
                  <a:schemeClr val="bg1"/>
                </a:solidFill>
              </a:rPr>
              <a:t>Albert Speer 1905-1981</a:t>
            </a:r>
            <a:endParaRPr lang="fr-FR" dirty="0">
              <a:solidFill>
                <a:schemeClr val="bg1"/>
              </a:solidFill>
            </a:endParaRPr>
          </a:p>
        </p:txBody>
      </p:sp>
    </p:spTree>
    <p:extLst>
      <p:ext uri="{BB962C8B-B14F-4D97-AF65-F5344CB8AC3E}">
        <p14:creationId xmlns:p14="http://schemas.microsoft.com/office/powerpoint/2010/main" val="184727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upload.wikimedia.org/wikipedia/commons/a/a7/Bundesarchiv_Bild_146-1986-029-02%2C_%22Germania%22%2C_Modell_%22Gro%C3%9Fe_Halle%22.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34471" y="0"/>
            <a:ext cx="94532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255494" y="5217459"/>
            <a:ext cx="8243047" cy="646331"/>
          </a:xfrm>
          <a:prstGeom prst="rect">
            <a:avLst/>
          </a:prstGeom>
          <a:noFill/>
        </p:spPr>
        <p:txBody>
          <a:bodyPr wrap="square" rtlCol="0">
            <a:spAutoFit/>
          </a:bodyPr>
          <a:lstStyle/>
          <a:p>
            <a:r>
              <a:rPr lang="fr-FR" dirty="0" smtClean="0">
                <a:solidFill>
                  <a:schemeClr val="bg1"/>
                </a:solidFill>
              </a:rPr>
              <a:t>Albert Speer</a:t>
            </a:r>
            <a:br>
              <a:rPr lang="fr-FR" dirty="0" smtClean="0">
                <a:solidFill>
                  <a:schemeClr val="bg1"/>
                </a:solidFill>
              </a:rPr>
            </a:br>
            <a:r>
              <a:rPr lang="fr-FR" dirty="0" smtClean="0">
                <a:solidFill>
                  <a:schemeClr val="bg1"/>
                </a:solidFill>
              </a:rPr>
              <a:t>Grand Dôme de Germania</a:t>
            </a:r>
            <a:endParaRPr lang="fr-FR" dirty="0">
              <a:solidFill>
                <a:schemeClr val="bg1"/>
              </a:solidFill>
            </a:endParaRPr>
          </a:p>
        </p:txBody>
      </p:sp>
    </p:spTree>
    <p:extLst>
      <p:ext uri="{BB962C8B-B14F-4D97-AF65-F5344CB8AC3E}">
        <p14:creationId xmlns:p14="http://schemas.microsoft.com/office/powerpoint/2010/main" val="4018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79388" y="188913"/>
            <a:ext cx="4826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fr-FR" altLang="fr-FR" sz="1800" b="1" dirty="0">
                <a:latin typeface="Times New Roman" panose="02020603050405020304" pitchFamily="18" charset="0"/>
                <a:cs typeface="Times New Roman" panose="02020603050405020304" pitchFamily="18" charset="0"/>
              </a:rPr>
              <a:t>ARTE</a:t>
            </a:r>
          </a:p>
          <a:p>
            <a:pPr eaLnBrk="1" hangingPunct="1">
              <a:spcBef>
                <a:spcPct val="50000"/>
              </a:spcBef>
              <a:buFontTx/>
              <a:buNone/>
            </a:pPr>
            <a:r>
              <a:rPr lang="fr-FR" altLang="fr-FR" sz="2400" b="1" dirty="0">
                <a:latin typeface="Times New Roman" panose="02020603050405020304" pitchFamily="18" charset="0"/>
                <a:cs typeface="Times New Roman" panose="02020603050405020304" pitchFamily="18" charset="0"/>
              </a:rPr>
              <a:t>ARCHITECTURE</a:t>
            </a:r>
          </a:p>
        </p:txBody>
      </p:sp>
      <p:pic>
        <p:nvPicPr>
          <p:cNvPr id="18435" name="Picture 8" descr="DVD Monum 5"/>
          <p:cNvPicPr>
            <a:picLocks noChangeAspect="1" noChangeArrowheads="1"/>
          </p:cNvPicPr>
          <p:nvPr/>
        </p:nvPicPr>
        <p:blipFill>
          <a:blip r:embed="rId3"/>
          <a:srcRect/>
          <a:stretch>
            <a:fillRect/>
          </a:stretch>
        </p:blipFill>
        <p:spPr bwMode="auto">
          <a:xfrm>
            <a:off x="3981450" y="506413"/>
            <a:ext cx="2047875" cy="2879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9" descr="DVD Monum 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388" y="1196975"/>
            <a:ext cx="2014537" cy="284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10" descr="DVD Monum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1813" y="2011363"/>
            <a:ext cx="2019300" cy="28178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11" descr="DVD Monum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00113" y="2873375"/>
            <a:ext cx="1995487" cy="2865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2" descr="DVD Monum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524000" y="3771900"/>
            <a:ext cx="2054225" cy="2881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2"/>
          <p:cNvPicPr>
            <a:picLocks noChangeAspect="1"/>
          </p:cNvPicPr>
          <p:nvPr/>
        </p:nvPicPr>
        <p:blipFill>
          <a:blip r:embed="rId8"/>
          <a:stretch>
            <a:fillRect/>
          </a:stretch>
        </p:blipFill>
        <p:spPr>
          <a:xfrm>
            <a:off x="4562475" y="1474788"/>
            <a:ext cx="1839913" cy="2847975"/>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9"/>
          <a:stretch>
            <a:fillRect/>
          </a:stretch>
        </p:blipFill>
        <p:spPr>
          <a:xfrm>
            <a:off x="5078413" y="1773238"/>
            <a:ext cx="2011362" cy="3055937"/>
          </a:xfrm>
          <a:prstGeom prst="rect">
            <a:avLst/>
          </a:prstGeom>
          <a:ln>
            <a:noFill/>
          </a:ln>
          <a:effectLst>
            <a:outerShdw blurRad="292100" dist="139700" dir="2700000" algn="tl" rotWithShape="0">
              <a:srgbClr val="333333">
                <a:alpha val="65000"/>
              </a:srgbClr>
            </a:outerShdw>
          </a:effectLst>
        </p:spPr>
      </p:pic>
      <p:pic>
        <p:nvPicPr>
          <p:cNvPr id="16394" name="Image 4"/>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868988" y="2873375"/>
            <a:ext cx="2374900"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4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7730" y="0"/>
            <a:ext cx="10057562" cy="6858000"/>
          </a:xfrm>
          <a:prstGeom prst="rect">
            <a:avLst/>
          </a:prstGeom>
        </p:spPr>
      </p:pic>
      <p:sp>
        <p:nvSpPr>
          <p:cNvPr id="3" name="ZoneTexte 2"/>
          <p:cNvSpPr txBox="1"/>
          <p:nvPr/>
        </p:nvSpPr>
        <p:spPr>
          <a:xfrm>
            <a:off x="255494" y="5836024"/>
            <a:ext cx="7879977" cy="646331"/>
          </a:xfrm>
          <a:prstGeom prst="rect">
            <a:avLst/>
          </a:prstGeom>
          <a:noFill/>
        </p:spPr>
        <p:txBody>
          <a:bodyPr wrap="square" rtlCol="0">
            <a:spAutoFit/>
          </a:bodyPr>
          <a:lstStyle/>
          <a:p>
            <a:r>
              <a:rPr lang="fr-FR" dirty="0" smtClean="0">
                <a:solidFill>
                  <a:schemeClr val="bg1"/>
                </a:solidFill>
              </a:rPr>
              <a:t>Jacques Carlu, Boileau et Azéma</a:t>
            </a:r>
            <a:br>
              <a:rPr lang="fr-FR" dirty="0" smtClean="0">
                <a:solidFill>
                  <a:schemeClr val="bg1"/>
                </a:solidFill>
              </a:rPr>
            </a:br>
            <a:r>
              <a:rPr lang="fr-FR" dirty="0" smtClean="0">
                <a:solidFill>
                  <a:schemeClr val="bg1"/>
                </a:solidFill>
              </a:rPr>
              <a:t>Palais du Trocadéro – Paris 1935-1937</a:t>
            </a:r>
            <a:endParaRPr lang="fr-FR" dirty="0">
              <a:solidFill>
                <a:schemeClr val="bg1"/>
              </a:solidFill>
            </a:endParaRPr>
          </a:p>
        </p:txBody>
      </p:sp>
    </p:spTree>
    <p:extLst>
      <p:ext uri="{BB962C8B-B14F-4D97-AF65-F5344CB8AC3E}">
        <p14:creationId xmlns:p14="http://schemas.microsoft.com/office/powerpoint/2010/main" val="29998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284677" cy="6858000"/>
          </a:xfrm>
          <a:prstGeom prst="rect">
            <a:avLst/>
          </a:prstGeom>
        </p:spPr>
      </p:pic>
      <p:sp>
        <p:nvSpPr>
          <p:cNvPr id="4" name="Text Box 5"/>
          <p:cNvSpPr txBox="1">
            <a:spLocks noChangeArrowheads="1"/>
          </p:cNvSpPr>
          <p:nvPr/>
        </p:nvSpPr>
        <p:spPr bwMode="auto">
          <a:xfrm>
            <a:off x="229721" y="6115423"/>
            <a:ext cx="53911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bg1"/>
                </a:solidFill>
                <a:latin typeface="Times New Roman" panose="02020603050405020304" pitchFamily="18" charset="0"/>
              </a:defRPr>
            </a:lvl1pPr>
            <a:lvl2pPr marL="742950" indent="-285750">
              <a:defRPr sz="3200">
                <a:solidFill>
                  <a:schemeClr val="bg1"/>
                </a:solidFill>
                <a:latin typeface="Times New Roman" panose="02020603050405020304" pitchFamily="18" charset="0"/>
              </a:defRPr>
            </a:lvl2pPr>
            <a:lvl3pPr marL="1143000" indent="-228600">
              <a:defRPr sz="3200">
                <a:solidFill>
                  <a:schemeClr val="bg1"/>
                </a:solidFill>
                <a:latin typeface="Times New Roman" panose="02020603050405020304" pitchFamily="18" charset="0"/>
              </a:defRPr>
            </a:lvl3pPr>
            <a:lvl4pPr marL="1600200" indent="-228600">
              <a:defRPr sz="3200">
                <a:solidFill>
                  <a:schemeClr val="bg1"/>
                </a:solidFill>
                <a:latin typeface="Times New Roman" panose="02020603050405020304" pitchFamily="18" charset="0"/>
              </a:defRPr>
            </a:lvl4pPr>
            <a:lvl5pPr marL="2057400" indent="-228600">
              <a:defRPr sz="3200">
                <a:solidFill>
                  <a:schemeClr val="bg1"/>
                </a:solidFill>
                <a:latin typeface="Times New Roman" panose="02020603050405020304" pitchFamily="18" charset="0"/>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defRPr>
            </a:lvl9pPr>
          </a:lstStyle>
          <a:p>
            <a:pPr eaLnBrk="1" hangingPunct="1">
              <a:spcBef>
                <a:spcPct val="50000"/>
              </a:spcBef>
            </a:pPr>
            <a:r>
              <a:rPr lang="fr-FR" sz="1800" dirty="0"/>
              <a:t>Léo Von Klenze, le </a:t>
            </a:r>
            <a:r>
              <a:rPr lang="fr-FR" sz="1800" dirty="0" err="1"/>
              <a:t>Walhala</a:t>
            </a:r>
            <a:r>
              <a:rPr lang="fr-FR" sz="1800" dirty="0"/>
              <a:t> à Ratisbonne, 1824</a:t>
            </a:r>
          </a:p>
        </p:txBody>
      </p:sp>
    </p:spTree>
    <p:extLst>
      <p:ext uri="{BB962C8B-B14F-4D97-AF65-F5344CB8AC3E}">
        <p14:creationId xmlns:p14="http://schemas.microsoft.com/office/powerpoint/2010/main" val="45537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upload.wikimedia.org/wikipedia/commons/thumb/3/3a/Madeleine_Paris.jpg/1200px-Madeleine_Pari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4633" y="0"/>
            <a:ext cx="961401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242047" y="510988"/>
            <a:ext cx="3765177" cy="923330"/>
          </a:xfrm>
          <a:prstGeom prst="rect">
            <a:avLst/>
          </a:prstGeom>
          <a:noFill/>
        </p:spPr>
        <p:txBody>
          <a:bodyPr wrap="square" rtlCol="0">
            <a:spAutoFit/>
          </a:bodyPr>
          <a:lstStyle/>
          <a:p>
            <a:r>
              <a:rPr lang="fr-FR" dirty="0" smtClean="0">
                <a:solidFill>
                  <a:schemeClr val="bg1"/>
                </a:solidFill>
              </a:rPr>
              <a:t>Pierre-Alexandre Vignon</a:t>
            </a:r>
          </a:p>
          <a:p>
            <a:r>
              <a:rPr lang="fr-FR" dirty="0" smtClean="0">
                <a:solidFill>
                  <a:schemeClr val="bg1"/>
                </a:solidFill>
              </a:rPr>
              <a:t>Église de La Madeleine</a:t>
            </a:r>
          </a:p>
          <a:p>
            <a:r>
              <a:rPr lang="fr-FR" dirty="0" smtClean="0">
                <a:solidFill>
                  <a:schemeClr val="bg1"/>
                </a:solidFill>
              </a:rPr>
              <a:t>Paris 1806-1845</a:t>
            </a:r>
            <a:endParaRPr lang="fr-FR" dirty="0">
              <a:solidFill>
                <a:schemeClr val="bg1"/>
              </a:solidFill>
            </a:endParaRPr>
          </a:p>
        </p:txBody>
      </p:sp>
    </p:spTree>
    <p:extLst>
      <p:ext uri="{BB962C8B-B14F-4D97-AF65-F5344CB8AC3E}">
        <p14:creationId xmlns:p14="http://schemas.microsoft.com/office/powerpoint/2010/main" val="402379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odyssee-periples.org/periples/Acropole.JPG?w=24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 y="0"/>
            <a:ext cx="9753600" cy="73152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215153" y="5486400"/>
            <a:ext cx="6468036" cy="923330"/>
          </a:xfrm>
          <a:prstGeom prst="rect">
            <a:avLst/>
          </a:prstGeom>
          <a:noFill/>
        </p:spPr>
        <p:txBody>
          <a:bodyPr wrap="square" rtlCol="0">
            <a:spAutoFit/>
          </a:bodyPr>
          <a:lstStyle/>
          <a:p>
            <a:r>
              <a:rPr lang="fr-FR" dirty="0" smtClean="0">
                <a:solidFill>
                  <a:schemeClr val="bg1"/>
                </a:solidFill>
              </a:rPr>
              <a:t>Ictinos – Ve siècle avant J.-C</a:t>
            </a:r>
          </a:p>
          <a:p>
            <a:r>
              <a:rPr lang="fr-FR" dirty="0" smtClean="0">
                <a:solidFill>
                  <a:schemeClr val="bg1"/>
                </a:solidFill>
              </a:rPr>
              <a:t>Le Parthénon</a:t>
            </a:r>
          </a:p>
          <a:p>
            <a:r>
              <a:rPr lang="fr-FR" dirty="0" smtClean="0">
                <a:solidFill>
                  <a:schemeClr val="bg1"/>
                </a:solidFill>
              </a:rPr>
              <a:t>Acropole d’Athènes</a:t>
            </a:r>
            <a:endParaRPr lang="fr-FR" dirty="0">
              <a:solidFill>
                <a:schemeClr val="bg1"/>
              </a:solidFill>
            </a:endParaRPr>
          </a:p>
        </p:txBody>
      </p:sp>
    </p:spTree>
    <p:extLst>
      <p:ext uri="{BB962C8B-B14F-4D97-AF65-F5344CB8AC3E}">
        <p14:creationId xmlns:p14="http://schemas.microsoft.com/office/powerpoint/2010/main" val="419307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ZoneTexte 2"/>
          <p:cNvSpPr txBox="1"/>
          <p:nvPr/>
        </p:nvSpPr>
        <p:spPr>
          <a:xfrm>
            <a:off x="430306" y="685800"/>
            <a:ext cx="7463118" cy="369332"/>
          </a:xfrm>
          <a:prstGeom prst="rect">
            <a:avLst/>
          </a:prstGeom>
          <a:noFill/>
        </p:spPr>
        <p:txBody>
          <a:bodyPr wrap="square" rtlCol="0">
            <a:spAutoFit/>
          </a:bodyPr>
          <a:lstStyle/>
          <a:p>
            <a:r>
              <a:rPr lang="fr-FR" dirty="0" smtClean="0">
                <a:solidFill>
                  <a:schemeClr val="bg1"/>
                </a:solidFill>
              </a:rPr>
              <a:t>LA TRANSPARENCE SYMBOLE DE LA DEMOCRARIE ?</a:t>
            </a:r>
            <a:endParaRPr lang="fr-FR" dirty="0">
              <a:solidFill>
                <a:schemeClr val="bg1"/>
              </a:solidFill>
            </a:endParaRPr>
          </a:p>
        </p:txBody>
      </p:sp>
      <p:sp>
        <p:nvSpPr>
          <p:cNvPr id="4" name="ZoneTexte 3"/>
          <p:cNvSpPr txBox="1"/>
          <p:nvPr/>
        </p:nvSpPr>
        <p:spPr>
          <a:xfrm>
            <a:off x="282388" y="5836024"/>
            <a:ext cx="6642847" cy="646331"/>
          </a:xfrm>
          <a:prstGeom prst="rect">
            <a:avLst/>
          </a:prstGeom>
          <a:noFill/>
        </p:spPr>
        <p:txBody>
          <a:bodyPr wrap="square" rtlCol="0">
            <a:spAutoFit/>
          </a:bodyPr>
          <a:lstStyle/>
          <a:p>
            <a:r>
              <a:rPr lang="fr-FR" dirty="0" smtClean="0"/>
              <a:t>Frei Otto (1925-2015)</a:t>
            </a:r>
            <a:br>
              <a:rPr lang="fr-FR" dirty="0" smtClean="0"/>
            </a:br>
            <a:r>
              <a:rPr lang="fr-FR" dirty="0" smtClean="0"/>
              <a:t>Stade Olympique de </a:t>
            </a:r>
            <a:r>
              <a:rPr lang="fr-FR" dirty="0" err="1" smtClean="0"/>
              <a:t>Münich</a:t>
            </a:r>
            <a:r>
              <a:rPr lang="fr-FR" dirty="0" smtClean="0"/>
              <a:t> 1972 </a:t>
            </a:r>
            <a:endParaRPr lang="fr-FR" dirty="0"/>
          </a:p>
        </p:txBody>
      </p:sp>
    </p:spTree>
    <p:extLst>
      <p:ext uri="{BB962C8B-B14F-4D97-AF65-F5344CB8AC3E}">
        <p14:creationId xmlns:p14="http://schemas.microsoft.com/office/powerpoint/2010/main" val="366447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ZoneTexte 3"/>
          <p:cNvSpPr txBox="1"/>
          <p:nvPr/>
        </p:nvSpPr>
        <p:spPr>
          <a:xfrm>
            <a:off x="430306" y="685800"/>
            <a:ext cx="7463118" cy="369332"/>
          </a:xfrm>
          <a:prstGeom prst="rect">
            <a:avLst/>
          </a:prstGeom>
          <a:noFill/>
        </p:spPr>
        <p:txBody>
          <a:bodyPr wrap="square" rtlCol="0">
            <a:spAutoFit/>
          </a:bodyPr>
          <a:lstStyle/>
          <a:p>
            <a:r>
              <a:rPr lang="fr-FR" dirty="0" smtClean="0">
                <a:solidFill>
                  <a:schemeClr val="bg1"/>
                </a:solidFill>
              </a:rPr>
              <a:t>LA TRANSPARENCE SYMBOLE DE LA DEMOCRARIE ?</a:t>
            </a:r>
            <a:endParaRPr lang="fr-FR" dirty="0">
              <a:solidFill>
                <a:schemeClr val="bg1"/>
              </a:solidFill>
            </a:endParaRPr>
          </a:p>
        </p:txBody>
      </p:sp>
      <p:sp>
        <p:nvSpPr>
          <p:cNvPr id="2" name="ZoneTexte 1"/>
          <p:cNvSpPr txBox="1"/>
          <p:nvPr/>
        </p:nvSpPr>
        <p:spPr>
          <a:xfrm>
            <a:off x="268941" y="5822576"/>
            <a:ext cx="8323730" cy="646331"/>
          </a:xfrm>
          <a:prstGeom prst="rect">
            <a:avLst/>
          </a:prstGeom>
          <a:noFill/>
        </p:spPr>
        <p:txBody>
          <a:bodyPr wrap="square" rtlCol="0">
            <a:spAutoFit/>
          </a:bodyPr>
          <a:lstStyle/>
          <a:p>
            <a:r>
              <a:rPr lang="fr-FR" dirty="0" smtClean="0">
                <a:solidFill>
                  <a:schemeClr val="bg1"/>
                </a:solidFill>
              </a:rPr>
              <a:t>Dominique Perrault (1953)</a:t>
            </a:r>
            <a:br>
              <a:rPr lang="fr-FR" dirty="0" smtClean="0">
                <a:solidFill>
                  <a:schemeClr val="bg1"/>
                </a:solidFill>
              </a:rPr>
            </a:br>
            <a:r>
              <a:rPr lang="fr-FR" dirty="0" smtClean="0">
                <a:solidFill>
                  <a:schemeClr val="bg1"/>
                </a:solidFill>
              </a:rPr>
              <a:t>Bibliothèque Nationale de France – Paris 1995</a:t>
            </a:r>
            <a:endParaRPr lang="fr-FR" dirty="0">
              <a:solidFill>
                <a:schemeClr val="bg1"/>
              </a:solidFill>
            </a:endParaRPr>
          </a:p>
        </p:txBody>
      </p:sp>
    </p:spTree>
    <p:extLst>
      <p:ext uri="{BB962C8B-B14F-4D97-AF65-F5344CB8AC3E}">
        <p14:creationId xmlns:p14="http://schemas.microsoft.com/office/powerpoint/2010/main" val="181536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68187" y="403419"/>
            <a:ext cx="7180731" cy="1200329"/>
          </a:xfrm>
          <a:prstGeom prst="rect">
            <a:avLst/>
          </a:prstGeom>
          <a:noFill/>
        </p:spPr>
        <p:txBody>
          <a:bodyPr wrap="square" rtlCol="0">
            <a:spAutoFit/>
          </a:bodyPr>
          <a:lstStyle/>
          <a:p>
            <a:r>
              <a:rPr lang="fr-FR" sz="48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Définitions</a:t>
            </a: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
            </a:r>
            <a:b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b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DE L’ARCHITECTURE</a:t>
            </a:r>
            <a:endParaRPr lang="fr-FR" sz="1600" dirty="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endParaRPr>
          </a:p>
        </p:txBody>
      </p:sp>
      <p:sp>
        <p:nvSpPr>
          <p:cNvPr id="5" name="ZoneTexte 4"/>
          <p:cNvSpPr txBox="1"/>
          <p:nvPr/>
        </p:nvSpPr>
        <p:spPr>
          <a:xfrm>
            <a:off x="972670" y="1860178"/>
            <a:ext cx="7180731" cy="1631216"/>
          </a:xfrm>
          <a:prstGeom prst="rect">
            <a:avLst/>
          </a:prstGeom>
          <a:noFill/>
        </p:spPr>
        <p:txBody>
          <a:bodyPr wrap="square" rtlCol="0">
            <a:spAutoFit/>
          </a:bodyPr>
          <a:lstStyle/>
          <a:p>
            <a:r>
              <a:rPr lang="fr-FR" sz="48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Un art ?</a:t>
            </a:r>
          </a:p>
          <a:p>
            <a:r>
              <a:rPr lang="fr-FR" sz="28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L’ARCHITECTURE EST-ELLE UN ART ?</a:t>
            </a: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
            </a:r>
            <a:b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br>
            <a:endPar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endParaRPr>
          </a:p>
        </p:txBody>
      </p:sp>
      <p:sp>
        <p:nvSpPr>
          <p:cNvPr id="6" name="ZoneTexte 5"/>
          <p:cNvSpPr txBox="1"/>
          <p:nvPr/>
        </p:nvSpPr>
        <p:spPr>
          <a:xfrm>
            <a:off x="977153" y="3774135"/>
            <a:ext cx="7180731" cy="1200329"/>
          </a:xfrm>
          <a:prstGeom prst="rect">
            <a:avLst/>
          </a:prstGeom>
          <a:noFill/>
        </p:spPr>
        <p:txBody>
          <a:bodyPr wrap="square" rtlCol="0">
            <a:spAutoFit/>
          </a:bodyPr>
          <a:lstStyle/>
          <a:p>
            <a:r>
              <a:rPr lang="fr-FR" sz="4800" dirty="0" smtClean="0">
                <a:latin typeface="Century Gothic" panose="020B0502020202020204" pitchFamily="34" charset="0"/>
                <a:ea typeface="Batang" panose="02030600000101010101" pitchFamily="18" charset="-127"/>
                <a:cs typeface="Times New Roman" panose="02020603050405020304" pitchFamily="18" charset="0"/>
              </a:rPr>
              <a:t>Depuis quand</a:t>
            </a:r>
            <a:r>
              <a:rPr lang="fr-FR" sz="2400" dirty="0" smtClean="0">
                <a:latin typeface="Century Gothic" panose="020B0502020202020204" pitchFamily="34" charset="0"/>
                <a:ea typeface="Batang" panose="02030600000101010101" pitchFamily="18" charset="-127"/>
                <a:cs typeface="Times New Roman" panose="02020603050405020304" pitchFamily="18" charset="0"/>
              </a:rPr>
              <a:t> </a:t>
            </a:r>
            <a:br>
              <a:rPr lang="fr-FR" sz="2400" dirty="0" smtClean="0">
                <a:latin typeface="Century Gothic" panose="020B0502020202020204" pitchFamily="34" charset="0"/>
                <a:ea typeface="Batang" panose="02030600000101010101" pitchFamily="18" charset="-127"/>
                <a:cs typeface="Times New Roman" panose="02020603050405020304" pitchFamily="18" charset="0"/>
              </a:rPr>
            </a:br>
            <a:r>
              <a:rPr lang="fr-FR" sz="2400" dirty="0" smtClean="0">
                <a:latin typeface="Century Gothic" panose="020B0502020202020204" pitchFamily="34" charset="0"/>
                <a:ea typeface="Batang" panose="02030600000101010101" pitchFamily="18" charset="-127"/>
                <a:cs typeface="Times New Roman" panose="02020603050405020304" pitchFamily="18" charset="0"/>
              </a:rPr>
              <a:t>FAIT-ON DE L’ARCHITECTURE ?</a:t>
            </a:r>
          </a:p>
        </p:txBody>
      </p:sp>
    </p:spTree>
    <p:extLst>
      <p:ext uri="{BB962C8B-B14F-4D97-AF65-F5344CB8AC3E}">
        <p14:creationId xmlns:p14="http://schemas.microsoft.com/office/powerpoint/2010/main" val="43963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914400" y="5381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ltLang="fr-FR"/>
          </a:p>
        </p:txBody>
      </p:sp>
      <p:pic>
        <p:nvPicPr>
          <p:cNvPr id="6151" name="Picture 7" descr="NebuleuseHelix"/>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836613"/>
            <a:ext cx="8243888" cy="5851525"/>
          </a:xfrm>
          <a:prstGeom prst="rect">
            <a:avLst/>
          </a:prstGeom>
          <a:noFill/>
          <a:extLst>
            <a:ext uri="{909E8E84-426E-40DD-AFC4-6F175D3DCCD1}">
              <a14:hiddenFill xmlns:a14="http://schemas.microsoft.com/office/drawing/2010/main">
                <a:solidFill>
                  <a:srgbClr val="FFFFFF"/>
                </a:solidFill>
              </a14:hiddenFill>
            </a:ext>
          </a:extLst>
        </p:spPr>
      </p:pic>
      <p:sp>
        <p:nvSpPr>
          <p:cNvPr id="6154" name="Text Box 10"/>
          <p:cNvSpPr txBox="1">
            <a:spLocks noChangeArrowheads="1"/>
          </p:cNvSpPr>
          <p:nvPr/>
        </p:nvSpPr>
        <p:spPr bwMode="auto">
          <a:xfrm>
            <a:off x="0" y="549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2400" dirty="0">
                <a:solidFill>
                  <a:schemeClr val="bg1"/>
                </a:solidFill>
              </a:rPr>
              <a:t>UNE ECHELLE DE TEMPS</a:t>
            </a:r>
          </a:p>
        </p:txBody>
      </p:sp>
      <p:sp>
        <p:nvSpPr>
          <p:cNvPr id="6155" name="Rectangle 11"/>
          <p:cNvSpPr>
            <a:spLocks noChangeArrowheads="1"/>
          </p:cNvSpPr>
          <p:nvPr/>
        </p:nvSpPr>
        <p:spPr bwMode="auto">
          <a:xfrm>
            <a:off x="250825" y="6022975"/>
            <a:ext cx="8642350" cy="2857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156" name="Text Box 12"/>
          <p:cNvSpPr txBox="1">
            <a:spLocks noChangeArrowheads="1"/>
          </p:cNvSpPr>
          <p:nvPr/>
        </p:nvSpPr>
        <p:spPr bwMode="auto">
          <a:xfrm>
            <a:off x="177800" y="1268413"/>
            <a:ext cx="5041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dirty="0">
                <a:solidFill>
                  <a:schemeClr val="bg1"/>
                </a:solidFill>
              </a:rPr>
              <a:t>Création de la planète terre : 4,5 milliards d’années</a:t>
            </a:r>
          </a:p>
        </p:txBody>
      </p:sp>
      <p:sp>
        <p:nvSpPr>
          <p:cNvPr id="6157" name="Text Box 13"/>
          <p:cNvSpPr txBox="1">
            <a:spLocks noChangeArrowheads="1"/>
          </p:cNvSpPr>
          <p:nvPr/>
        </p:nvSpPr>
        <p:spPr bwMode="auto">
          <a:xfrm>
            <a:off x="179388" y="1989138"/>
            <a:ext cx="5041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a:solidFill>
                  <a:schemeClr val="bg1"/>
                </a:solidFill>
              </a:rPr>
              <a:t>Apparition de la vie sur terre : 1,3 milliards d’années</a:t>
            </a:r>
          </a:p>
        </p:txBody>
      </p:sp>
      <p:sp>
        <p:nvSpPr>
          <p:cNvPr id="6158" name="Text Box 14"/>
          <p:cNvSpPr txBox="1">
            <a:spLocks noChangeArrowheads="1"/>
          </p:cNvSpPr>
          <p:nvPr/>
        </p:nvSpPr>
        <p:spPr bwMode="auto">
          <a:xfrm>
            <a:off x="179388" y="2708275"/>
            <a:ext cx="72723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a:solidFill>
                  <a:schemeClr val="bg1"/>
                </a:solidFill>
              </a:rPr>
              <a:t>Apparition des ancêtres de l’homme : 4 millions d’années</a:t>
            </a:r>
          </a:p>
        </p:txBody>
      </p:sp>
      <p:sp>
        <p:nvSpPr>
          <p:cNvPr id="6160" name="Rectangle 16"/>
          <p:cNvSpPr>
            <a:spLocks noChangeArrowheads="1"/>
          </p:cNvSpPr>
          <p:nvPr/>
        </p:nvSpPr>
        <p:spPr bwMode="auto">
          <a:xfrm>
            <a:off x="6372225" y="6022975"/>
            <a:ext cx="2520950" cy="2857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161" name="Line 17"/>
          <p:cNvSpPr>
            <a:spLocks noChangeShapeType="1"/>
          </p:cNvSpPr>
          <p:nvPr/>
        </p:nvSpPr>
        <p:spPr bwMode="auto">
          <a:xfrm>
            <a:off x="8893175" y="6021388"/>
            <a:ext cx="0" cy="287337"/>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6162" name="Picture 18" descr="Monocellular"/>
          <p:cNvPicPr>
            <a:picLocks noChangeAspect="1" noChangeArrowheads="1"/>
          </p:cNvPicPr>
          <p:nvPr/>
        </p:nvPicPr>
        <p:blipFill>
          <a:blip r:embed="rId3">
            <a:lum bright="-6000"/>
            <a:extLst>
              <a:ext uri="{28A0092B-C50C-407E-A947-70E740481C1C}">
                <a14:useLocalDpi xmlns:a14="http://schemas.microsoft.com/office/drawing/2010/main"/>
              </a:ext>
            </a:extLst>
          </a:blip>
          <a:srcRect/>
          <a:stretch>
            <a:fillRect/>
          </a:stretch>
        </p:blipFill>
        <p:spPr bwMode="auto">
          <a:xfrm>
            <a:off x="6372225" y="4292600"/>
            <a:ext cx="2481263" cy="152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1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154"/>
                                        </p:tgtEl>
                                        <p:attrNameLst>
                                          <p:attrName>style.visibility</p:attrName>
                                        </p:attrNameLst>
                                      </p:cBhvr>
                                      <p:to>
                                        <p:strVal val="visible"/>
                                      </p:to>
                                    </p:set>
                                    <p:anim calcmode="lin" valueType="num">
                                      <p:cBhvr>
                                        <p:cTn id="7" dur="3000" fill="hold"/>
                                        <p:tgtEl>
                                          <p:spTgt spid="6154"/>
                                        </p:tgtEl>
                                        <p:attrNameLst>
                                          <p:attrName>ppt_w</p:attrName>
                                        </p:attrNameLst>
                                      </p:cBhvr>
                                      <p:tavLst>
                                        <p:tav tm="0">
                                          <p:val>
                                            <p:fltVal val="0"/>
                                          </p:val>
                                        </p:tav>
                                        <p:tav tm="100000">
                                          <p:val>
                                            <p:strVal val="#ppt_w"/>
                                          </p:val>
                                        </p:tav>
                                      </p:tavLst>
                                    </p:anim>
                                    <p:anim calcmode="lin" valueType="num">
                                      <p:cBhvr>
                                        <p:cTn id="8" dur="3000" fill="hold"/>
                                        <p:tgtEl>
                                          <p:spTgt spid="6154"/>
                                        </p:tgtEl>
                                        <p:attrNameLst>
                                          <p:attrName>ppt_h</p:attrName>
                                        </p:attrNameLst>
                                      </p:cBhvr>
                                      <p:tavLst>
                                        <p:tav tm="0">
                                          <p:val>
                                            <p:fltVal val="0"/>
                                          </p:val>
                                        </p:tav>
                                        <p:tav tm="100000">
                                          <p:val>
                                            <p:strVal val="#ppt_h"/>
                                          </p:val>
                                        </p:tav>
                                      </p:tavLst>
                                    </p:anim>
                                    <p:animEffect transition="in" filter="fade">
                                      <p:cBhvr>
                                        <p:cTn id="9" dur="3000"/>
                                        <p:tgtEl>
                                          <p:spTgt spid="615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156"/>
                                        </p:tgtEl>
                                        <p:attrNameLst>
                                          <p:attrName>style.visibility</p:attrName>
                                        </p:attrNameLst>
                                      </p:cBhvr>
                                      <p:to>
                                        <p:strVal val="visible"/>
                                      </p:to>
                                    </p:set>
                                    <p:animEffect transition="in" filter="fade">
                                      <p:cBhvr>
                                        <p:cTn id="14" dur="2000"/>
                                        <p:tgtEl>
                                          <p:spTgt spid="615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155"/>
                                        </p:tgtEl>
                                        <p:attrNameLst>
                                          <p:attrName>style.visibility</p:attrName>
                                        </p:attrNameLst>
                                      </p:cBhvr>
                                      <p:to>
                                        <p:strVal val="visible"/>
                                      </p:to>
                                    </p:set>
                                    <p:animEffect transition="in" filter="fade">
                                      <p:cBhvr>
                                        <p:cTn id="19" dur="2000"/>
                                        <p:tgtEl>
                                          <p:spTgt spid="61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157"/>
                                        </p:tgtEl>
                                        <p:attrNameLst>
                                          <p:attrName>style.visibility</p:attrName>
                                        </p:attrNameLst>
                                      </p:cBhvr>
                                      <p:to>
                                        <p:strVal val="visible"/>
                                      </p:to>
                                    </p:set>
                                    <p:animEffect transition="in" filter="fade">
                                      <p:cBhvr>
                                        <p:cTn id="24" dur="2000"/>
                                        <p:tgtEl>
                                          <p:spTgt spid="6157"/>
                                        </p:tgtEl>
                                      </p:cBhvr>
                                    </p:animEffect>
                                  </p:childTnLst>
                                </p:cTn>
                              </p:par>
                              <p:par>
                                <p:cTn id="25" presetID="10" presetClass="entr" presetSubtype="0" fill="hold" nodeType="withEffect">
                                  <p:stCondLst>
                                    <p:cond delay="0"/>
                                  </p:stCondLst>
                                  <p:childTnLst>
                                    <p:set>
                                      <p:cBhvr>
                                        <p:cTn id="26" dur="1" fill="hold">
                                          <p:stCondLst>
                                            <p:cond delay="0"/>
                                          </p:stCondLst>
                                        </p:cTn>
                                        <p:tgtEl>
                                          <p:spTgt spid="6162"/>
                                        </p:tgtEl>
                                        <p:attrNameLst>
                                          <p:attrName>style.visibility</p:attrName>
                                        </p:attrNameLst>
                                      </p:cBhvr>
                                      <p:to>
                                        <p:strVal val="visible"/>
                                      </p:to>
                                    </p:set>
                                    <p:animEffect transition="in" filter="fade">
                                      <p:cBhvr>
                                        <p:cTn id="27" dur="2000"/>
                                        <p:tgtEl>
                                          <p:spTgt spid="61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60"/>
                                        </p:tgtEl>
                                        <p:attrNameLst>
                                          <p:attrName>style.visibility</p:attrName>
                                        </p:attrNameLst>
                                      </p:cBhvr>
                                      <p:to>
                                        <p:strVal val="visible"/>
                                      </p:to>
                                    </p:set>
                                    <p:animEffect transition="in" filter="fade">
                                      <p:cBhvr>
                                        <p:cTn id="30" dur="2000"/>
                                        <p:tgtEl>
                                          <p:spTgt spid="61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61"/>
                                        </p:tgtEl>
                                        <p:attrNameLst>
                                          <p:attrName>style.visibility</p:attrName>
                                        </p:attrNameLst>
                                      </p:cBhvr>
                                      <p:to>
                                        <p:strVal val="visible"/>
                                      </p:to>
                                    </p:set>
                                    <p:animEffect transition="in" filter="fade">
                                      <p:cBhvr>
                                        <p:cTn id="35" dur="2000"/>
                                        <p:tgtEl>
                                          <p:spTgt spid="616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158"/>
                                        </p:tgtEl>
                                        <p:attrNameLst>
                                          <p:attrName>style.visibility</p:attrName>
                                        </p:attrNameLst>
                                      </p:cBhvr>
                                      <p:to>
                                        <p:strVal val="visible"/>
                                      </p:to>
                                    </p:set>
                                    <p:animEffect transition="in" filter="fade">
                                      <p:cBhvr>
                                        <p:cTn id="38" dur="2000"/>
                                        <p:tgtEl>
                                          <p:spTgt spid="6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p:bldP spid="6155" grpId="0" animBg="1"/>
      <p:bldP spid="6156" grpId="0"/>
      <p:bldP spid="6157" grpId="0"/>
      <p:bldP spid="6158" grpId="0"/>
      <p:bldP spid="6160" grpId="0" animBg="1"/>
      <p:bldP spid="616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914400" y="5381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ltLang="fr-FR"/>
          </a:p>
        </p:txBody>
      </p:sp>
      <p:sp>
        <p:nvSpPr>
          <p:cNvPr id="5127" name="Text Box 7"/>
          <p:cNvSpPr txBox="1">
            <a:spLocks noChangeArrowheads="1"/>
          </p:cNvSpPr>
          <p:nvPr/>
        </p:nvSpPr>
        <p:spPr bwMode="auto">
          <a:xfrm>
            <a:off x="250825" y="1268413"/>
            <a:ext cx="8642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a:solidFill>
                  <a:schemeClr val="bg1"/>
                </a:solidFill>
              </a:rPr>
              <a:t>A L’ECHELLLE DE L’HOMME</a:t>
            </a:r>
          </a:p>
        </p:txBody>
      </p:sp>
      <p:pic>
        <p:nvPicPr>
          <p:cNvPr id="5129" name="Picture 9" descr="SapiensEvolution_fram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7088" y="2381250"/>
            <a:ext cx="6265862" cy="3279775"/>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NebuleuseHelix"/>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27763" y="0"/>
            <a:ext cx="2805112" cy="1990725"/>
          </a:xfrm>
          <a:prstGeom prst="rect">
            <a:avLst/>
          </a:prstGeom>
          <a:noFill/>
          <a:extLst>
            <a:ext uri="{909E8E84-426E-40DD-AFC4-6F175D3DCCD1}">
              <a14:hiddenFill xmlns:a14="http://schemas.microsoft.com/office/drawing/2010/main">
                <a:solidFill>
                  <a:srgbClr val="FFFFFF"/>
                </a:solidFill>
              </a14:hiddenFill>
            </a:ext>
          </a:extLst>
        </p:spPr>
      </p:pic>
      <p:sp>
        <p:nvSpPr>
          <p:cNvPr id="5134" name="Text Box 14"/>
          <p:cNvSpPr txBox="1">
            <a:spLocks noChangeArrowheads="1"/>
          </p:cNvSpPr>
          <p:nvPr/>
        </p:nvSpPr>
        <p:spPr bwMode="auto">
          <a:xfrm>
            <a:off x="0" y="549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2400">
                <a:solidFill>
                  <a:schemeClr val="bg1"/>
                </a:solidFill>
              </a:rPr>
              <a:t>UNE ECHELLE DE TEMPS</a:t>
            </a:r>
          </a:p>
        </p:txBody>
      </p:sp>
      <p:sp>
        <p:nvSpPr>
          <p:cNvPr id="5135" name="Rectangle 15"/>
          <p:cNvSpPr>
            <a:spLocks noChangeArrowheads="1"/>
          </p:cNvSpPr>
          <p:nvPr/>
        </p:nvSpPr>
        <p:spPr bwMode="auto">
          <a:xfrm>
            <a:off x="250825" y="6022975"/>
            <a:ext cx="8642350" cy="285750"/>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5136" name="Text Box 16"/>
          <p:cNvSpPr txBox="1">
            <a:spLocks noChangeArrowheads="1"/>
          </p:cNvSpPr>
          <p:nvPr/>
        </p:nvSpPr>
        <p:spPr bwMode="auto">
          <a:xfrm>
            <a:off x="0" y="5734050"/>
            <a:ext cx="1763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a:solidFill>
                  <a:schemeClr val="bg1"/>
                </a:solidFill>
              </a:rPr>
              <a:t>- 4 M</a:t>
            </a:r>
          </a:p>
        </p:txBody>
      </p:sp>
      <p:sp>
        <p:nvSpPr>
          <p:cNvPr id="5137" name="Text Box 17"/>
          <p:cNvSpPr txBox="1">
            <a:spLocks noChangeArrowheads="1"/>
          </p:cNvSpPr>
          <p:nvPr/>
        </p:nvSpPr>
        <p:spPr bwMode="auto">
          <a:xfrm>
            <a:off x="8891588" y="5589588"/>
            <a:ext cx="433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dirty="0">
                <a:solidFill>
                  <a:schemeClr val="bg1"/>
                </a:solidFill>
              </a:rPr>
              <a:t>2</a:t>
            </a:r>
            <a:br>
              <a:rPr lang="fr-FR" altLang="fr-FR" dirty="0">
                <a:solidFill>
                  <a:schemeClr val="bg1"/>
                </a:solidFill>
              </a:rPr>
            </a:br>
            <a:r>
              <a:rPr lang="fr-FR" altLang="fr-FR" dirty="0" smtClean="0">
                <a:solidFill>
                  <a:schemeClr val="bg1"/>
                </a:solidFill>
              </a:rPr>
              <a:t>0</a:t>
            </a:r>
            <a:br>
              <a:rPr lang="fr-FR" altLang="fr-FR" dirty="0" smtClean="0">
                <a:solidFill>
                  <a:schemeClr val="bg1"/>
                </a:solidFill>
              </a:rPr>
            </a:br>
            <a:r>
              <a:rPr lang="fr-FR" altLang="fr-FR" dirty="0" smtClean="0">
                <a:solidFill>
                  <a:schemeClr val="bg1"/>
                </a:solidFill>
              </a:rPr>
              <a:t>1</a:t>
            </a:r>
            <a:r>
              <a:rPr lang="fr-FR" altLang="fr-FR" dirty="0">
                <a:solidFill>
                  <a:schemeClr val="bg1"/>
                </a:solidFill>
              </a:rPr>
              <a:t/>
            </a:r>
            <a:br>
              <a:rPr lang="fr-FR" altLang="fr-FR" dirty="0">
                <a:solidFill>
                  <a:schemeClr val="bg1"/>
                </a:solidFill>
              </a:rPr>
            </a:br>
            <a:r>
              <a:rPr lang="fr-FR" altLang="fr-FR" dirty="0" smtClean="0">
                <a:solidFill>
                  <a:schemeClr val="bg1"/>
                </a:solidFill>
              </a:rPr>
              <a:t>7</a:t>
            </a:r>
            <a:endParaRPr lang="fr-FR" altLang="fr-FR" dirty="0">
              <a:solidFill>
                <a:schemeClr val="bg1"/>
              </a:solidFill>
            </a:endParaRPr>
          </a:p>
        </p:txBody>
      </p:sp>
      <p:sp>
        <p:nvSpPr>
          <p:cNvPr id="5138" name="Rectangle 18"/>
          <p:cNvSpPr>
            <a:spLocks noChangeArrowheads="1"/>
          </p:cNvSpPr>
          <p:nvPr/>
        </p:nvSpPr>
        <p:spPr bwMode="auto">
          <a:xfrm>
            <a:off x="6588125" y="6022975"/>
            <a:ext cx="2305050" cy="285750"/>
          </a:xfrm>
          <a:prstGeom prst="rect">
            <a:avLst/>
          </a:prstGeom>
          <a:solidFill>
            <a:srgbClr val="FF0000"/>
          </a:solidFill>
          <a:ln w="9525">
            <a:solidFill>
              <a:schemeClr val="tx1"/>
            </a:solidFill>
            <a:miter lim="800000"/>
            <a:headEnd/>
            <a:tailEnd/>
          </a:ln>
          <a:effectLst/>
        </p:spPr>
        <p:txBody>
          <a:bodyPr wrap="none" anchor="ctr"/>
          <a:lstStyle/>
          <a:p>
            <a:endParaRPr lang="fr-FR"/>
          </a:p>
        </p:txBody>
      </p:sp>
      <p:sp>
        <p:nvSpPr>
          <p:cNvPr id="5139" name="Text Box 19"/>
          <p:cNvSpPr txBox="1">
            <a:spLocks noChangeArrowheads="1"/>
          </p:cNvSpPr>
          <p:nvPr/>
        </p:nvSpPr>
        <p:spPr bwMode="auto">
          <a:xfrm>
            <a:off x="6011863" y="5734050"/>
            <a:ext cx="1763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a:solidFill>
                  <a:schemeClr val="bg1"/>
                </a:solidFill>
              </a:rPr>
              <a:t>- 200.000</a:t>
            </a:r>
          </a:p>
        </p:txBody>
      </p:sp>
      <p:sp>
        <p:nvSpPr>
          <p:cNvPr id="5140" name="Rectangle 20"/>
          <p:cNvSpPr>
            <a:spLocks noChangeArrowheads="1"/>
          </p:cNvSpPr>
          <p:nvPr/>
        </p:nvSpPr>
        <p:spPr bwMode="auto">
          <a:xfrm>
            <a:off x="8604250" y="6022975"/>
            <a:ext cx="288925" cy="28575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141" name="Text Box 21"/>
          <p:cNvSpPr txBox="1">
            <a:spLocks noChangeArrowheads="1"/>
          </p:cNvSpPr>
          <p:nvPr/>
        </p:nvSpPr>
        <p:spPr bwMode="auto">
          <a:xfrm>
            <a:off x="7740650" y="6381750"/>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a:solidFill>
                  <a:schemeClr val="bg1"/>
                </a:solidFill>
              </a:rPr>
              <a:t>- 30.000</a:t>
            </a:r>
          </a:p>
        </p:txBody>
      </p:sp>
      <p:sp>
        <p:nvSpPr>
          <p:cNvPr id="5142" name="Rectangle 22"/>
          <p:cNvSpPr>
            <a:spLocks noChangeArrowheads="1"/>
          </p:cNvSpPr>
          <p:nvPr/>
        </p:nvSpPr>
        <p:spPr bwMode="auto">
          <a:xfrm>
            <a:off x="8856663" y="6022975"/>
            <a:ext cx="42862" cy="285750"/>
          </a:xfrm>
          <a:prstGeom prst="rect">
            <a:avLst/>
          </a:prstGeom>
          <a:solidFill>
            <a:srgbClr val="FFFF00"/>
          </a:solidFill>
          <a:ln w="9525">
            <a:solidFill>
              <a:schemeClr val="tx1"/>
            </a:solidFill>
            <a:miter lim="800000"/>
            <a:headEnd/>
            <a:tailEnd/>
          </a:ln>
          <a:effectLst/>
        </p:spPr>
        <p:txBody>
          <a:bodyPr wrap="none" anchor="ctr"/>
          <a:lstStyle/>
          <a:p>
            <a:endParaRPr lang="fr-FR"/>
          </a:p>
        </p:txBody>
      </p:sp>
      <p:sp>
        <p:nvSpPr>
          <p:cNvPr id="5143" name="Text Box 23"/>
          <p:cNvSpPr txBox="1">
            <a:spLocks noChangeArrowheads="1"/>
          </p:cNvSpPr>
          <p:nvPr/>
        </p:nvSpPr>
        <p:spPr bwMode="auto">
          <a:xfrm>
            <a:off x="8172450" y="5734050"/>
            <a:ext cx="1439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dirty="0">
                <a:solidFill>
                  <a:schemeClr val="bg1"/>
                </a:solidFill>
              </a:rPr>
              <a:t>- </a:t>
            </a:r>
            <a:r>
              <a:rPr lang="fr-FR" altLang="fr-FR" dirty="0" smtClean="0">
                <a:solidFill>
                  <a:schemeClr val="bg1"/>
                </a:solidFill>
              </a:rPr>
              <a:t>7000</a:t>
            </a:r>
            <a:endParaRPr lang="fr-FR" altLang="fr-FR" dirty="0">
              <a:solidFill>
                <a:schemeClr val="bg1"/>
              </a:solidFill>
            </a:endParaRPr>
          </a:p>
        </p:txBody>
      </p:sp>
    </p:spTree>
    <p:extLst>
      <p:ext uri="{BB962C8B-B14F-4D97-AF65-F5344CB8AC3E}">
        <p14:creationId xmlns:p14="http://schemas.microsoft.com/office/powerpoint/2010/main" val="268950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129"/>
                                        </p:tgtEl>
                                        <p:attrNameLst>
                                          <p:attrName>style.visibility</p:attrName>
                                        </p:attrNameLst>
                                      </p:cBhvr>
                                      <p:to>
                                        <p:strVal val="visible"/>
                                      </p:to>
                                    </p:set>
                                    <p:animEffect transition="in" filter="fade">
                                      <p:cBhvr>
                                        <p:cTn id="9" dur="2000"/>
                                        <p:tgtEl>
                                          <p:spTgt spid="5129"/>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513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40"/>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5141"/>
                                        </p:tgtEl>
                                        <p:attrNameLst>
                                          <p:attrName>style.visibility</p:attrName>
                                        </p:attrNameLst>
                                      </p:cBhvr>
                                      <p:to>
                                        <p:strVal val="visible"/>
                                      </p:to>
                                    </p:set>
                                    <p:animEffect transition="in" filter="fade">
                                      <p:cBhvr>
                                        <p:cTn id="18" dur="2000"/>
                                        <p:tgtEl>
                                          <p:spTgt spid="514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42"/>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5143"/>
                                        </p:tgtEl>
                                        <p:attrNameLst>
                                          <p:attrName>style.visibility</p:attrName>
                                        </p:attrNameLst>
                                      </p:cBhvr>
                                      <p:to>
                                        <p:strVal val="visible"/>
                                      </p:to>
                                    </p:set>
                                    <p:animEffect transition="in" filter="fade">
                                      <p:cBhvr>
                                        <p:cTn id="25" dur="2000"/>
                                        <p:tgtEl>
                                          <p:spTgt spid="5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 grpId="0" animBg="1"/>
      <p:bldP spid="5139" grpId="0"/>
      <p:bldP spid="5140" grpId="0" animBg="1"/>
      <p:bldP spid="5141" grpId="0"/>
      <p:bldP spid="5142" grpId="0" animBg="1"/>
      <p:bldP spid="514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009" y="0"/>
            <a:ext cx="9329531" cy="6858000"/>
          </a:xfrm>
          <a:prstGeom prst="rect">
            <a:avLst/>
          </a:prstGeom>
        </p:spPr>
      </p:pic>
      <p:pic>
        <p:nvPicPr>
          <p:cNvPr id="3" name="Imag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3773" y="495009"/>
            <a:ext cx="2449672" cy="27782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ZoneTexte 3"/>
          <p:cNvSpPr txBox="1"/>
          <p:nvPr/>
        </p:nvSpPr>
        <p:spPr>
          <a:xfrm>
            <a:off x="159026" y="5738191"/>
            <a:ext cx="5738192" cy="923330"/>
          </a:xfrm>
          <a:prstGeom prst="rect">
            <a:avLst/>
          </a:prstGeom>
          <a:noFill/>
        </p:spPr>
        <p:txBody>
          <a:bodyPr wrap="square" rtlCol="0">
            <a:spAutoFit/>
          </a:bodyPr>
          <a:lstStyle/>
          <a:p>
            <a:r>
              <a:rPr lang="fr-FR" dirty="0" smtClean="0">
                <a:solidFill>
                  <a:schemeClr val="bg1"/>
                </a:solidFill>
              </a:rPr>
              <a:t>Grotte de Bruniquel (Tarn et Garonne)</a:t>
            </a:r>
          </a:p>
          <a:p>
            <a:r>
              <a:rPr lang="fr-FR" dirty="0" smtClean="0">
                <a:solidFill>
                  <a:schemeClr val="bg1"/>
                </a:solidFill>
              </a:rPr>
              <a:t>176.000 Av-J.C.</a:t>
            </a:r>
          </a:p>
          <a:p>
            <a:endParaRPr lang="fr-FR" dirty="0">
              <a:solidFill>
                <a:schemeClr val="bg1"/>
              </a:solidFill>
            </a:endParaRPr>
          </a:p>
        </p:txBody>
      </p:sp>
    </p:spTree>
    <p:extLst>
      <p:ext uri="{BB962C8B-B14F-4D97-AF65-F5344CB8AC3E}">
        <p14:creationId xmlns:p14="http://schemas.microsoft.com/office/powerpoint/2010/main" val="223478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2427355" y="399379"/>
            <a:ext cx="6420431"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FR" altLang="fr-FR" sz="2400" i="1" dirty="0">
                <a:latin typeface="Calibri" panose="020F0502020204030204" pitchFamily="34" charset="0"/>
                <a:cs typeface="Calibri" panose="020F0502020204030204" pitchFamily="34" charset="0"/>
              </a:rPr>
              <a:t>« A mon avis, il n’est pas indispensable qu’un critique d’architecture construise</a:t>
            </a:r>
            <a:endParaRPr lang="fr-FR" altLang="fr-FR" sz="2400" dirty="0">
              <a:latin typeface="Calibri" panose="020F0502020204030204" pitchFamily="34" charset="0"/>
              <a:cs typeface="Calibri" panose="020F0502020204030204" pitchFamily="34" charset="0"/>
            </a:endParaRPr>
          </a:p>
          <a:p>
            <a:pPr eaLnBrk="1" hangingPunct="1">
              <a:spcBef>
                <a:spcPct val="0"/>
              </a:spcBef>
              <a:buFontTx/>
              <a:buNone/>
            </a:pPr>
            <a:r>
              <a:rPr lang="fr-FR" altLang="fr-FR" sz="2400" i="1" dirty="0">
                <a:latin typeface="Calibri" panose="020F0502020204030204" pitchFamily="34" charset="0"/>
                <a:cs typeface="Calibri" panose="020F0502020204030204" pitchFamily="34" charset="0"/>
              </a:rPr>
              <a:t>- de même qu’un ornithologue n’a pas besoin de savoir pondre un œuf »</a:t>
            </a:r>
            <a:br>
              <a:rPr lang="fr-FR" altLang="fr-FR" sz="2400" i="1" dirty="0">
                <a:latin typeface="Calibri" panose="020F0502020204030204" pitchFamily="34" charset="0"/>
                <a:cs typeface="Calibri" panose="020F0502020204030204" pitchFamily="34" charset="0"/>
              </a:rPr>
            </a:br>
            <a:endParaRPr lang="en-GB" altLang="fr-FR" sz="1800" i="1" dirty="0">
              <a:latin typeface="Calibri" panose="020F0502020204030204" pitchFamily="34" charset="0"/>
              <a:cs typeface="Calibri" panose="020F0502020204030204" pitchFamily="34" charset="0"/>
            </a:endParaRPr>
          </a:p>
          <a:p>
            <a:pPr algn="r" eaLnBrk="1" hangingPunct="1">
              <a:spcBef>
                <a:spcPct val="0"/>
              </a:spcBef>
              <a:buFontTx/>
              <a:buNone/>
            </a:pPr>
            <a:r>
              <a:rPr lang="en-GB" altLang="fr-FR" sz="1400" i="1" dirty="0">
                <a:latin typeface="Calibri" panose="020F0502020204030204" pitchFamily="34" charset="0"/>
                <a:cs typeface="Calibri" panose="020F0502020204030204" pitchFamily="34" charset="0"/>
              </a:rPr>
              <a:t>Peter Blake, Form follows fiasco</a:t>
            </a:r>
            <a:endParaRPr lang="fr-FR" altLang="fr-FR" sz="1400" dirty="0">
              <a:latin typeface="Calibri" panose="020F0502020204030204" pitchFamily="34" charset="0"/>
              <a:cs typeface="Calibri" panose="020F0502020204030204" pitchFamily="34" charset="0"/>
            </a:endParaRPr>
          </a:p>
          <a:p>
            <a:pPr algn="r" eaLnBrk="1" hangingPunct="1">
              <a:spcBef>
                <a:spcPct val="0"/>
              </a:spcBef>
              <a:buFontTx/>
              <a:buNone/>
            </a:pPr>
            <a:r>
              <a:rPr lang="en-GB" altLang="fr-FR" sz="1400" i="1" dirty="0">
                <a:latin typeface="Calibri" panose="020F0502020204030204" pitchFamily="34" charset="0"/>
                <a:cs typeface="Calibri" panose="020F0502020204030204" pitchFamily="34" charset="0"/>
              </a:rPr>
              <a:t>Little Brown and Company, Boston 1974</a:t>
            </a:r>
          </a:p>
        </p:txBody>
      </p:sp>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6583" y="563563"/>
            <a:ext cx="2041614" cy="2578881"/>
          </a:xfrm>
          <a:prstGeom prst="rect">
            <a:avLst/>
          </a:prstGeom>
        </p:spPr>
      </p:pic>
      <p:sp>
        <p:nvSpPr>
          <p:cNvPr id="3" name="ZoneTexte 2"/>
          <p:cNvSpPr txBox="1"/>
          <p:nvPr/>
        </p:nvSpPr>
        <p:spPr>
          <a:xfrm>
            <a:off x="173553" y="3322749"/>
            <a:ext cx="3921930" cy="553998"/>
          </a:xfrm>
          <a:prstGeom prst="rect">
            <a:avLst/>
          </a:prstGeom>
          <a:noFill/>
        </p:spPr>
        <p:txBody>
          <a:bodyPr wrap="square" rtlCol="0">
            <a:spAutoFit/>
          </a:bodyPr>
          <a:lstStyle/>
          <a:p>
            <a:r>
              <a:rPr lang="fr-FR" sz="1600" dirty="0" smtClean="0"/>
              <a:t>Peter Jost </a:t>
            </a:r>
            <a:r>
              <a:rPr lang="fr-FR" sz="1600" dirty="0" err="1" smtClean="0"/>
              <a:t>Blach</a:t>
            </a:r>
            <a:r>
              <a:rPr lang="fr-FR" sz="1600" dirty="0" smtClean="0"/>
              <a:t> dit Peter Blake</a:t>
            </a:r>
          </a:p>
          <a:p>
            <a:r>
              <a:rPr lang="fr-FR" sz="1400" dirty="0" smtClean="0"/>
              <a:t>1920-2006</a:t>
            </a:r>
            <a:endParaRPr lang="fr-FR" sz="1400" dirty="0"/>
          </a:p>
        </p:txBody>
      </p:sp>
    </p:spTree>
    <p:extLst>
      <p:ext uri="{BB962C8B-B14F-4D97-AF65-F5344CB8AC3E}">
        <p14:creationId xmlns:p14="http://schemas.microsoft.com/office/powerpoint/2010/main" val="343073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0" y="0"/>
            <a:ext cx="9144000" cy="5486400"/>
          </a:xfrm>
          <a:prstGeom prst="rect">
            <a:avLst/>
          </a:prstGeom>
        </p:spPr>
      </p:pic>
      <p:pic>
        <p:nvPicPr>
          <p:cNvPr id="2" name="Imag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5495" y="3960043"/>
            <a:ext cx="3980329" cy="2667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ZoneTexte 3"/>
          <p:cNvSpPr txBox="1"/>
          <p:nvPr/>
        </p:nvSpPr>
        <p:spPr>
          <a:xfrm>
            <a:off x="4370294" y="5486401"/>
            <a:ext cx="4424082" cy="923330"/>
          </a:xfrm>
          <a:prstGeom prst="rect">
            <a:avLst/>
          </a:prstGeom>
          <a:noFill/>
        </p:spPr>
        <p:txBody>
          <a:bodyPr wrap="square" rtlCol="0">
            <a:spAutoFit/>
          </a:bodyPr>
          <a:lstStyle/>
          <a:p>
            <a:r>
              <a:rPr lang="fr-FR" dirty="0" smtClean="0"/>
              <a:t>Hameau néolithique</a:t>
            </a:r>
          </a:p>
          <a:p>
            <a:r>
              <a:rPr lang="fr-FR" dirty="0" smtClean="0"/>
              <a:t>Environ -4300 av J.-C.</a:t>
            </a:r>
          </a:p>
          <a:p>
            <a:r>
              <a:rPr lang="fr-FR" dirty="0" smtClean="0"/>
              <a:t>Site de </a:t>
            </a:r>
            <a:r>
              <a:rPr lang="fr-FR" dirty="0" err="1" smtClean="0"/>
              <a:t>Pussigny</a:t>
            </a:r>
            <a:r>
              <a:rPr lang="fr-FR" dirty="0" smtClean="0"/>
              <a:t> en Indre et Loire</a:t>
            </a:r>
            <a:endParaRPr lang="fr-FR" dirty="0"/>
          </a:p>
        </p:txBody>
      </p:sp>
    </p:spTree>
    <p:extLst>
      <p:ext uri="{BB962C8B-B14F-4D97-AF65-F5344CB8AC3E}">
        <p14:creationId xmlns:p14="http://schemas.microsoft.com/office/powerpoint/2010/main" val="422556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19555"/>
            <a:ext cx="9144000" cy="3921919"/>
          </a:xfrm>
          <a:prstGeom prst="rect">
            <a:avLst/>
          </a:prstGeom>
        </p:spPr>
      </p:pic>
      <p:sp>
        <p:nvSpPr>
          <p:cNvPr id="3" name="Organigramme : Processus 2"/>
          <p:cNvSpPr/>
          <p:nvPr/>
        </p:nvSpPr>
        <p:spPr>
          <a:xfrm>
            <a:off x="3090930" y="4043966"/>
            <a:ext cx="141667" cy="64395"/>
          </a:xfrm>
          <a:prstGeom prst="flowChartProcess">
            <a:avLst/>
          </a:prstGeom>
          <a:solidFill>
            <a:srgbClr val="FF0000"/>
          </a:solidFill>
          <a:effectLst/>
          <a:scene3d>
            <a:camera prst="orthographicFront"/>
            <a:lightRig rig="threePt" dir="t"/>
          </a:scene3d>
          <a:sp3d contourW="12700">
            <a:bevelT/>
            <a:contourClr>
              <a:srgbClr val="FF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3374265" y="3850783"/>
            <a:ext cx="2047741" cy="584775"/>
          </a:xfrm>
          <a:prstGeom prst="rect">
            <a:avLst/>
          </a:prstGeom>
          <a:noFill/>
        </p:spPr>
        <p:txBody>
          <a:bodyPr wrap="square" rtlCol="0">
            <a:spAutoFit/>
          </a:bodyPr>
          <a:lstStyle/>
          <a:p>
            <a:r>
              <a:rPr lang="fr-FR" dirty="0" err="1" smtClean="0"/>
              <a:t>Çatal</a:t>
            </a:r>
            <a:r>
              <a:rPr lang="fr-FR" dirty="0" smtClean="0"/>
              <a:t> </a:t>
            </a:r>
            <a:r>
              <a:rPr lang="fr-FR" dirty="0" err="1" smtClean="0"/>
              <a:t>Höyük</a:t>
            </a:r>
            <a:r>
              <a:rPr lang="fr-FR" dirty="0" smtClean="0"/>
              <a:t/>
            </a:r>
            <a:br>
              <a:rPr lang="fr-FR" dirty="0" smtClean="0"/>
            </a:br>
            <a:r>
              <a:rPr lang="fr-FR" sz="1400" dirty="0" smtClean="0"/>
              <a:t>- 7400-6200 av J.-C.</a:t>
            </a:r>
            <a:endParaRPr lang="fr-FR" sz="1400" dirty="0"/>
          </a:p>
        </p:txBody>
      </p:sp>
      <p:pic>
        <p:nvPicPr>
          <p:cNvPr id="5" name="Imag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0726" y="456351"/>
            <a:ext cx="3583309" cy="2228818"/>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82480" y="3850783"/>
            <a:ext cx="3619803" cy="2446987"/>
          </a:xfrm>
          <a:prstGeom prst="rect">
            <a:avLst/>
          </a:prstGeom>
        </p:spPr>
      </p:pic>
    </p:spTree>
    <p:extLst>
      <p:ext uri="{BB962C8B-B14F-4D97-AF65-F5344CB8AC3E}">
        <p14:creationId xmlns:p14="http://schemas.microsoft.com/office/powerpoint/2010/main" val="24166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3200" dirty="0"/>
              <a:t>COMMENT REGARDER UN EDIFICE ?</a:t>
            </a:r>
          </a:p>
        </p:txBody>
      </p:sp>
      <p:sp>
        <p:nvSpPr>
          <p:cNvPr id="49157" name="Text Box 5"/>
          <p:cNvSpPr txBox="1">
            <a:spLocks noChangeArrowheads="1"/>
          </p:cNvSpPr>
          <p:nvPr/>
        </p:nvSpPr>
        <p:spPr bwMode="auto">
          <a:xfrm>
            <a:off x="250825" y="1268413"/>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a:t>
            </a:r>
            <a:r>
              <a:rPr lang="fr-FR" sz="2400" dirty="0" smtClean="0"/>
              <a:t>TEMPORALITES DE L’OEUVRE</a:t>
            </a:r>
            <a:endParaRPr lang="fr-FR" sz="2400" dirty="0"/>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4873" y="2654905"/>
            <a:ext cx="3348302" cy="2290582"/>
          </a:xfrm>
          <a:prstGeom prst="rect">
            <a:avLst/>
          </a:prstGeom>
        </p:spPr>
      </p:pic>
      <p:pic>
        <p:nvPicPr>
          <p:cNvPr id="3" name="Imag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0826" y="2654905"/>
            <a:ext cx="5184060" cy="2291005"/>
          </a:xfrm>
          <a:prstGeom prst="rect">
            <a:avLst/>
          </a:prstGeom>
        </p:spPr>
      </p:pic>
    </p:spTree>
    <p:extLst>
      <p:ext uri="{BB962C8B-B14F-4D97-AF65-F5344CB8AC3E}">
        <p14:creationId xmlns:p14="http://schemas.microsoft.com/office/powerpoint/2010/main" val="20988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fade">
                                      <p:cBhvr>
                                        <p:cTn id="7" dur="1500"/>
                                        <p:tgtEl>
                                          <p:spTgt spid="491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3200" dirty="0"/>
              <a:t>COMMENT REGARDER UN EDIFICE ?</a:t>
            </a:r>
          </a:p>
        </p:txBody>
      </p:sp>
      <p:sp>
        <p:nvSpPr>
          <p:cNvPr id="49157" name="Text Box 5"/>
          <p:cNvSpPr txBox="1">
            <a:spLocks noChangeArrowheads="1"/>
          </p:cNvSpPr>
          <p:nvPr/>
        </p:nvSpPr>
        <p:spPr bwMode="auto">
          <a:xfrm>
            <a:off x="250825" y="1268413"/>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a:t>
            </a:r>
            <a:r>
              <a:rPr lang="fr-FR" sz="2400" dirty="0" smtClean="0"/>
              <a:t>TEMPORALITES DE L’OEUVRE ARCHITECTURALE</a:t>
            </a:r>
            <a:endParaRPr lang="fr-FR" sz="2400" dirty="0"/>
          </a:p>
        </p:txBody>
      </p:sp>
      <p:sp>
        <p:nvSpPr>
          <p:cNvPr id="49160" name="Text Box 8"/>
          <p:cNvSpPr txBox="1">
            <a:spLocks noChangeArrowheads="1"/>
          </p:cNvSpPr>
          <p:nvPr/>
        </p:nvSpPr>
        <p:spPr bwMode="auto">
          <a:xfrm>
            <a:off x="1692275" y="3213100"/>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dirty="0"/>
              <a:t>Le temps de la commande</a:t>
            </a:r>
          </a:p>
        </p:txBody>
      </p:sp>
      <p:sp>
        <p:nvSpPr>
          <p:cNvPr id="49162" name="Text Box 10"/>
          <p:cNvSpPr txBox="1">
            <a:spLocks noChangeArrowheads="1"/>
          </p:cNvSpPr>
          <p:nvPr/>
        </p:nvSpPr>
        <p:spPr bwMode="auto">
          <a:xfrm>
            <a:off x="1692275" y="3690938"/>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conception</a:t>
            </a:r>
          </a:p>
        </p:txBody>
      </p:sp>
      <p:sp>
        <p:nvSpPr>
          <p:cNvPr id="49163" name="Text Box 11"/>
          <p:cNvSpPr txBox="1">
            <a:spLocks noChangeArrowheads="1"/>
          </p:cNvSpPr>
          <p:nvPr/>
        </p:nvSpPr>
        <p:spPr bwMode="auto">
          <a:xfrm>
            <a:off x="1692275" y="4195763"/>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réalisation</a:t>
            </a:r>
          </a:p>
        </p:txBody>
      </p:sp>
      <p:sp>
        <p:nvSpPr>
          <p:cNvPr id="49164" name="Text Box 12"/>
          <p:cNvSpPr txBox="1">
            <a:spLocks noChangeArrowheads="1"/>
          </p:cNvSpPr>
          <p:nvPr/>
        </p:nvSpPr>
        <p:spPr bwMode="auto">
          <a:xfrm>
            <a:off x="1692275" y="4700588"/>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l’utilisation</a:t>
            </a:r>
          </a:p>
        </p:txBody>
      </p:sp>
      <p:sp>
        <p:nvSpPr>
          <p:cNvPr id="49165" name="Text Box 13"/>
          <p:cNvSpPr txBox="1">
            <a:spLocks noChangeArrowheads="1"/>
          </p:cNvSpPr>
          <p:nvPr/>
        </p:nvSpPr>
        <p:spPr bwMode="auto">
          <a:xfrm>
            <a:off x="1692275" y="5203825"/>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réception</a:t>
            </a:r>
          </a:p>
        </p:txBody>
      </p:sp>
    </p:spTree>
    <p:extLst>
      <p:ext uri="{BB962C8B-B14F-4D97-AF65-F5344CB8AC3E}">
        <p14:creationId xmlns:p14="http://schemas.microsoft.com/office/powerpoint/2010/main" val="148601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p:bldP spid="49162" grpId="0"/>
      <p:bldP spid="49163" grpId="0"/>
      <p:bldP spid="49164" grpId="0"/>
      <p:bldP spid="4916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ZoneTexte 4"/>
          <p:cNvSpPr txBox="1"/>
          <p:nvPr/>
        </p:nvSpPr>
        <p:spPr>
          <a:xfrm>
            <a:off x="4784035" y="5486399"/>
            <a:ext cx="3882887" cy="923330"/>
          </a:xfrm>
          <a:prstGeom prst="rect">
            <a:avLst/>
          </a:prstGeom>
          <a:noFill/>
        </p:spPr>
        <p:txBody>
          <a:bodyPr wrap="square" rtlCol="0">
            <a:spAutoFit/>
          </a:bodyPr>
          <a:lstStyle/>
          <a:p>
            <a:pPr algn="r"/>
            <a:r>
              <a:rPr lang="fr-FR" dirty="0" smtClean="0">
                <a:solidFill>
                  <a:schemeClr val="bg1"/>
                </a:solidFill>
              </a:rPr>
              <a:t>Richard Rogers</a:t>
            </a:r>
          </a:p>
          <a:p>
            <a:pPr algn="r"/>
            <a:r>
              <a:rPr lang="fr-FR" dirty="0" smtClean="0">
                <a:solidFill>
                  <a:schemeClr val="bg1"/>
                </a:solidFill>
              </a:rPr>
              <a:t>Tribunal de Grande Instance de Bordeaux 1995</a:t>
            </a:r>
            <a:endParaRPr lang="fr-FR" dirty="0">
              <a:solidFill>
                <a:schemeClr val="bg1"/>
              </a:solidFill>
            </a:endParaRPr>
          </a:p>
        </p:txBody>
      </p:sp>
    </p:spTree>
    <p:extLst>
      <p:ext uri="{BB962C8B-B14F-4D97-AF65-F5344CB8AC3E}">
        <p14:creationId xmlns:p14="http://schemas.microsoft.com/office/powerpoint/2010/main" val="338898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3200" dirty="0"/>
              <a:t>COMMENT REGARDER UN EDIFICE ?</a:t>
            </a:r>
          </a:p>
        </p:txBody>
      </p:sp>
      <p:sp>
        <p:nvSpPr>
          <p:cNvPr id="12" name="Text Box 5"/>
          <p:cNvSpPr txBox="1">
            <a:spLocks noChangeArrowheads="1"/>
          </p:cNvSpPr>
          <p:nvPr/>
        </p:nvSpPr>
        <p:spPr bwMode="auto">
          <a:xfrm>
            <a:off x="250825" y="1268413"/>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a:t>
            </a:r>
            <a:r>
              <a:rPr lang="fr-FR" sz="2400" dirty="0" smtClean="0"/>
              <a:t>TEMPORALITES DE L’OEUVRE ARCHITECTURALE</a:t>
            </a:r>
            <a:endParaRPr lang="fr-FR" sz="2400" dirty="0"/>
          </a:p>
        </p:txBody>
      </p:sp>
      <p:sp>
        <p:nvSpPr>
          <p:cNvPr id="13" name="Text Box 8"/>
          <p:cNvSpPr txBox="1">
            <a:spLocks noChangeArrowheads="1"/>
          </p:cNvSpPr>
          <p:nvPr/>
        </p:nvSpPr>
        <p:spPr bwMode="auto">
          <a:xfrm>
            <a:off x="1692275" y="3213100"/>
            <a:ext cx="3613821" cy="457200"/>
          </a:xfrm>
          <a:prstGeom prst="rect">
            <a:avLst/>
          </a:prstGeom>
          <a:solidFill>
            <a:schemeClr val="bg1"/>
          </a:solidFill>
          <a:ln>
            <a:noFill/>
          </a:ln>
          <a:effectLst/>
          <a:extLst/>
        </p:spPr>
        <p:txBody>
          <a:bodyPr wrap="square">
            <a:spAutoFit/>
          </a:bodyPr>
          <a:lstStyle/>
          <a:p>
            <a:pPr>
              <a:spcBef>
                <a:spcPct val="50000"/>
              </a:spcBef>
            </a:pPr>
            <a:r>
              <a:rPr lang="fr-FR" sz="2400" dirty="0">
                <a:solidFill>
                  <a:srgbClr val="FF0000"/>
                </a:solidFill>
              </a:rPr>
              <a:t>Le temps de la commande</a:t>
            </a:r>
          </a:p>
        </p:txBody>
      </p:sp>
      <p:sp>
        <p:nvSpPr>
          <p:cNvPr id="14" name="Text Box 10"/>
          <p:cNvSpPr txBox="1">
            <a:spLocks noChangeArrowheads="1"/>
          </p:cNvSpPr>
          <p:nvPr/>
        </p:nvSpPr>
        <p:spPr bwMode="auto">
          <a:xfrm>
            <a:off x="1692275" y="3690938"/>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dirty="0"/>
              <a:t>Le temps de la conception</a:t>
            </a:r>
          </a:p>
        </p:txBody>
      </p:sp>
      <p:sp>
        <p:nvSpPr>
          <p:cNvPr id="15" name="Text Box 11"/>
          <p:cNvSpPr txBox="1">
            <a:spLocks noChangeArrowheads="1"/>
          </p:cNvSpPr>
          <p:nvPr/>
        </p:nvSpPr>
        <p:spPr bwMode="auto">
          <a:xfrm>
            <a:off x="1692275" y="4195763"/>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réalisation</a:t>
            </a:r>
          </a:p>
        </p:txBody>
      </p:sp>
      <p:sp>
        <p:nvSpPr>
          <p:cNvPr id="16" name="Text Box 12"/>
          <p:cNvSpPr txBox="1">
            <a:spLocks noChangeArrowheads="1"/>
          </p:cNvSpPr>
          <p:nvPr/>
        </p:nvSpPr>
        <p:spPr bwMode="auto">
          <a:xfrm>
            <a:off x="1692275" y="4700588"/>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l’utilisation</a:t>
            </a:r>
          </a:p>
        </p:txBody>
      </p:sp>
      <p:sp>
        <p:nvSpPr>
          <p:cNvPr id="17" name="Text Box 13"/>
          <p:cNvSpPr txBox="1">
            <a:spLocks noChangeArrowheads="1"/>
          </p:cNvSpPr>
          <p:nvPr/>
        </p:nvSpPr>
        <p:spPr bwMode="auto">
          <a:xfrm>
            <a:off x="1692275" y="5203825"/>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réception</a:t>
            </a:r>
          </a:p>
        </p:txBody>
      </p:sp>
      <p:pic>
        <p:nvPicPr>
          <p:cNvPr id="18" name="Image 1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43870" y="1946953"/>
            <a:ext cx="962237" cy="1527110"/>
          </a:xfrm>
          <a:prstGeom prst="rect">
            <a:avLst/>
          </a:prstGeom>
        </p:spPr>
      </p:pic>
      <p:pic>
        <p:nvPicPr>
          <p:cNvPr id="19" name="Picture 7" descr="Sans titre-1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2206" y="3690938"/>
            <a:ext cx="127631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Sans titre-1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43870" y="3690938"/>
            <a:ext cx="1298336" cy="209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4598" y="5076129"/>
            <a:ext cx="1062800" cy="1585393"/>
          </a:xfrm>
          <a:prstGeom prst="rect">
            <a:avLst/>
          </a:prstGeom>
        </p:spPr>
      </p:pic>
    </p:spTree>
    <p:extLst>
      <p:ext uri="{BB962C8B-B14F-4D97-AF65-F5344CB8AC3E}">
        <p14:creationId xmlns:p14="http://schemas.microsoft.com/office/powerpoint/2010/main" val="345148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Sans titre-1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84251" y="-41134"/>
            <a:ext cx="4214849" cy="689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Sans titre-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279" y="-52440"/>
            <a:ext cx="4285523" cy="691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568036" y="5902036"/>
            <a:ext cx="7620000" cy="646331"/>
          </a:xfrm>
          <a:prstGeom prst="rect">
            <a:avLst/>
          </a:prstGeom>
          <a:noFill/>
        </p:spPr>
        <p:txBody>
          <a:bodyPr wrap="square" rtlCol="0">
            <a:spAutoFit/>
          </a:bodyPr>
          <a:lstStyle/>
          <a:p>
            <a:r>
              <a:rPr lang="fr-FR" dirty="0" smtClean="0">
                <a:solidFill>
                  <a:schemeClr val="bg1"/>
                </a:solidFill>
              </a:rPr>
              <a:t>TGI de Bordeaux</a:t>
            </a:r>
            <a:br>
              <a:rPr lang="fr-FR" dirty="0" smtClean="0">
                <a:solidFill>
                  <a:schemeClr val="bg1"/>
                </a:solidFill>
              </a:rPr>
            </a:br>
            <a:r>
              <a:rPr lang="fr-FR" dirty="0" smtClean="0">
                <a:solidFill>
                  <a:schemeClr val="bg1"/>
                </a:solidFill>
              </a:rPr>
              <a:t>Projet de Jacques </a:t>
            </a:r>
            <a:r>
              <a:rPr lang="fr-FR" dirty="0" err="1" smtClean="0">
                <a:solidFill>
                  <a:schemeClr val="bg1"/>
                </a:solidFill>
              </a:rPr>
              <a:t>Hondelatte</a:t>
            </a:r>
            <a:endParaRPr lang="fr-FR" dirty="0">
              <a:solidFill>
                <a:schemeClr val="bg1"/>
              </a:solidFill>
            </a:endParaRPr>
          </a:p>
        </p:txBody>
      </p:sp>
      <p:pic>
        <p:nvPicPr>
          <p:cNvPr id="5" name="Imag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3035" y="351729"/>
            <a:ext cx="1742036" cy="2598618"/>
          </a:xfrm>
          <a:prstGeom prst="rect">
            <a:avLst/>
          </a:prstGeom>
        </p:spPr>
      </p:pic>
      <p:sp>
        <p:nvSpPr>
          <p:cNvPr id="6" name="ZoneTexte 5"/>
          <p:cNvSpPr txBox="1"/>
          <p:nvPr/>
        </p:nvSpPr>
        <p:spPr>
          <a:xfrm>
            <a:off x="1941342" y="337625"/>
            <a:ext cx="4290646" cy="369332"/>
          </a:xfrm>
          <a:prstGeom prst="rect">
            <a:avLst/>
          </a:prstGeom>
          <a:noFill/>
        </p:spPr>
        <p:txBody>
          <a:bodyPr wrap="square" rtlCol="0">
            <a:spAutoFit/>
          </a:bodyPr>
          <a:lstStyle/>
          <a:p>
            <a:r>
              <a:rPr lang="fr-FR" dirty="0" smtClean="0"/>
              <a:t>Jacques </a:t>
            </a:r>
            <a:r>
              <a:rPr lang="fr-FR" dirty="0" err="1" smtClean="0"/>
              <a:t>Hondelatte</a:t>
            </a:r>
            <a:r>
              <a:rPr lang="fr-FR" dirty="0"/>
              <a:t> </a:t>
            </a:r>
            <a:r>
              <a:rPr lang="fr-FR" dirty="0" smtClean="0"/>
              <a:t>(1942-2002)</a:t>
            </a:r>
            <a:endParaRPr lang="fr-FR" dirty="0"/>
          </a:p>
        </p:txBody>
      </p:sp>
    </p:spTree>
    <p:extLst>
      <p:ext uri="{BB962C8B-B14F-4D97-AF65-F5344CB8AC3E}">
        <p14:creationId xmlns:p14="http://schemas.microsoft.com/office/powerpoint/2010/main" val="46331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3200" dirty="0"/>
              <a:t>COMMENT REGARDER UN EDIFICE ?</a:t>
            </a:r>
          </a:p>
        </p:txBody>
      </p:sp>
      <p:sp>
        <p:nvSpPr>
          <p:cNvPr id="51205" name="Text Box 5"/>
          <p:cNvSpPr txBox="1">
            <a:spLocks noChangeArrowheads="1"/>
          </p:cNvSpPr>
          <p:nvPr/>
        </p:nvSpPr>
        <p:spPr bwMode="auto">
          <a:xfrm>
            <a:off x="1692275" y="3213100"/>
            <a:ext cx="36004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commande</a:t>
            </a:r>
          </a:p>
        </p:txBody>
      </p:sp>
      <p:sp>
        <p:nvSpPr>
          <p:cNvPr id="51206" name="Text Box 6"/>
          <p:cNvSpPr txBox="1">
            <a:spLocks noChangeArrowheads="1"/>
          </p:cNvSpPr>
          <p:nvPr/>
        </p:nvSpPr>
        <p:spPr bwMode="auto">
          <a:xfrm>
            <a:off x="1692275" y="3690938"/>
            <a:ext cx="36004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solidFill>
                  <a:srgbClr val="CC0000"/>
                </a:solidFill>
              </a:rPr>
              <a:t>Le temps de la conception</a:t>
            </a:r>
          </a:p>
        </p:txBody>
      </p:sp>
      <p:sp>
        <p:nvSpPr>
          <p:cNvPr id="51207" name="Text Box 7"/>
          <p:cNvSpPr txBox="1">
            <a:spLocks noChangeArrowheads="1"/>
          </p:cNvSpPr>
          <p:nvPr/>
        </p:nvSpPr>
        <p:spPr bwMode="auto">
          <a:xfrm>
            <a:off x="1692275" y="4195763"/>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réalisation</a:t>
            </a:r>
          </a:p>
        </p:txBody>
      </p:sp>
      <p:sp>
        <p:nvSpPr>
          <p:cNvPr id="51208" name="Text Box 8"/>
          <p:cNvSpPr txBox="1">
            <a:spLocks noChangeArrowheads="1"/>
          </p:cNvSpPr>
          <p:nvPr/>
        </p:nvSpPr>
        <p:spPr bwMode="auto">
          <a:xfrm>
            <a:off x="1692275" y="470058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l’utilisation</a:t>
            </a:r>
          </a:p>
        </p:txBody>
      </p:sp>
      <p:sp>
        <p:nvSpPr>
          <p:cNvPr id="51209" name="Text Box 9"/>
          <p:cNvSpPr txBox="1">
            <a:spLocks noChangeArrowheads="1"/>
          </p:cNvSpPr>
          <p:nvPr/>
        </p:nvSpPr>
        <p:spPr bwMode="auto">
          <a:xfrm>
            <a:off x="1692275" y="5203825"/>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réception</a:t>
            </a:r>
          </a:p>
        </p:txBody>
      </p:sp>
      <p:sp>
        <p:nvSpPr>
          <p:cNvPr id="12" name="Text Box 5"/>
          <p:cNvSpPr txBox="1">
            <a:spLocks noChangeArrowheads="1"/>
          </p:cNvSpPr>
          <p:nvPr/>
        </p:nvSpPr>
        <p:spPr bwMode="auto">
          <a:xfrm>
            <a:off x="250825" y="1268413"/>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a:t>
            </a:r>
            <a:r>
              <a:rPr lang="fr-FR" sz="2400" dirty="0" smtClean="0"/>
              <a:t>TEMPORALITES DE L’OEUVRE ARCHITECTURALE</a:t>
            </a:r>
            <a:endParaRPr lang="fr-FR" sz="2400" dirty="0"/>
          </a:p>
        </p:txBody>
      </p:sp>
      <p:pic>
        <p:nvPicPr>
          <p:cNvPr id="13" name="Imag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1196" y="2007545"/>
            <a:ext cx="962032" cy="1432921"/>
          </a:xfrm>
          <a:prstGeom prst="rect">
            <a:avLst/>
          </a:prstGeom>
        </p:spPr>
      </p:pic>
      <p:pic>
        <p:nvPicPr>
          <p:cNvPr id="14" name="Picture 9" descr="Sans titre-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11587" y="2012120"/>
            <a:ext cx="1781587" cy="142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1195" y="3507232"/>
            <a:ext cx="2861979" cy="3080768"/>
          </a:xfrm>
          <a:prstGeom prst="rect">
            <a:avLst/>
          </a:prstGeom>
        </p:spPr>
      </p:pic>
    </p:spTree>
    <p:extLst>
      <p:ext uri="{BB962C8B-B14F-4D97-AF65-F5344CB8AC3E}">
        <p14:creationId xmlns:p14="http://schemas.microsoft.com/office/powerpoint/2010/main" val="248696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ext Box 5"/>
          <p:cNvSpPr txBox="1">
            <a:spLocks noChangeArrowheads="1"/>
          </p:cNvSpPr>
          <p:nvPr/>
        </p:nvSpPr>
        <p:spPr bwMode="auto">
          <a:xfrm>
            <a:off x="1692275" y="3213100"/>
            <a:ext cx="36004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commande</a:t>
            </a:r>
          </a:p>
        </p:txBody>
      </p:sp>
      <p:sp>
        <p:nvSpPr>
          <p:cNvPr id="52230" name="Text Box 6"/>
          <p:cNvSpPr txBox="1">
            <a:spLocks noChangeArrowheads="1"/>
          </p:cNvSpPr>
          <p:nvPr/>
        </p:nvSpPr>
        <p:spPr bwMode="auto">
          <a:xfrm>
            <a:off x="1692275" y="369093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conception</a:t>
            </a:r>
          </a:p>
        </p:txBody>
      </p:sp>
      <p:sp>
        <p:nvSpPr>
          <p:cNvPr id="52231" name="Text Box 7"/>
          <p:cNvSpPr txBox="1">
            <a:spLocks noChangeArrowheads="1"/>
          </p:cNvSpPr>
          <p:nvPr/>
        </p:nvSpPr>
        <p:spPr bwMode="auto">
          <a:xfrm>
            <a:off x="1692275" y="4195763"/>
            <a:ext cx="36004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solidFill>
                  <a:srgbClr val="CC0000"/>
                </a:solidFill>
              </a:rPr>
              <a:t>Le temps de la réalisation</a:t>
            </a:r>
          </a:p>
        </p:txBody>
      </p:sp>
      <p:sp>
        <p:nvSpPr>
          <p:cNvPr id="52232" name="Text Box 8"/>
          <p:cNvSpPr txBox="1">
            <a:spLocks noChangeArrowheads="1"/>
          </p:cNvSpPr>
          <p:nvPr/>
        </p:nvSpPr>
        <p:spPr bwMode="auto">
          <a:xfrm>
            <a:off x="1692275" y="470058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l’utilisation</a:t>
            </a:r>
          </a:p>
        </p:txBody>
      </p:sp>
      <p:sp>
        <p:nvSpPr>
          <p:cNvPr id="52233" name="Text Box 9"/>
          <p:cNvSpPr txBox="1">
            <a:spLocks noChangeArrowheads="1"/>
          </p:cNvSpPr>
          <p:nvPr/>
        </p:nvSpPr>
        <p:spPr bwMode="auto">
          <a:xfrm>
            <a:off x="1692275" y="5203825"/>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réception</a:t>
            </a:r>
          </a:p>
        </p:txBody>
      </p:sp>
      <p:sp>
        <p:nvSpPr>
          <p:cNvPr id="11" name="Text Box 2"/>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3200" dirty="0"/>
              <a:t>COMMENT REGARDER UN EDIFICE ?</a:t>
            </a:r>
          </a:p>
        </p:txBody>
      </p:sp>
      <p:sp>
        <p:nvSpPr>
          <p:cNvPr id="13" name="Text Box 5"/>
          <p:cNvSpPr txBox="1">
            <a:spLocks noChangeArrowheads="1"/>
          </p:cNvSpPr>
          <p:nvPr/>
        </p:nvSpPr>
        <p:spPr bwMode="auto">
          <a:xfrm>
            <a:off x="250825" y="1268413"/>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a:t>
            </a:r>
            <a:r>
              <a:rPr lang="fr-FR" sz="2400" dirty="0" smtClean="0"/>
              <a:t>TEMPORALITES DE L’OEUVRE ARCHITECTURALE</a:t>
            </a:r>
            <a:endParaRPr lang="fr-FR" sz="2400" dirty="0"/>
          </a:p>
        </p:txBody>
      </p:sp>
      <p:pic>
        <p:nvPicPr>
          <p:cNvPr id="2" name="Imag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92725" y="2455782"/>
            <a:ext cx="3600450" cy="3160548"/>
          </a:xfrm>
          <a:prstGeom prst="rect">
            <a:avLst/>
          </a:prstGeom>
        </p:spPr>
      </p:pic>
      <p:pic>
        <p:nvPicPr>
          <p:cNvPr id="10" name="Picture 4" descr="http://www.infrancia.org/parigi/paris/photos-paris-08-2010/images/notredamediparigi_8886.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0825" y="1981876"/>
            <a:ext cx="1217367" cy="177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p:cNvSpPr txBox="1"/>
          <p:nvPr/>
        </p:nvSpPr>
        <p:spPr>
          <a:xfrm>
            <a:off x="250825" y="3812146"/>
            <a:ext cx="1243124" cy="307777"/>
          </a:xfrm>
          <a:prstGeom prst="rect">
            <a:avLst/>
          </a:prstGeom>
          <a:noFill/>
        </p:spPr>
        <p:txBody>
          <a:bodyPr wrap="square" rtlCol="0">
            <a:spAutoFit/>
          </a:bodyPr>
          <a:lstStyle/>
          <a:p>
            <a:pPr algn="ctr"/>
            <a:r>
              <a:rPr lang="fr-FR" sz="1400" dirty="0" smtClean="0"/>
              <a:t>1163-1363</a:t>
            </a:r>
            <a:endParaRPr lang="fr-FR" sz="1400" dirty="0"/>
          </a:p>
        </p:txBody>
      </p:sp>
      <p:pic>
        <p:nvPicPr>
          <p:cNvPr id="12" name="Imag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456" y="4148138"/>
            <a:ext cx="1223493" cy="917620"/>
          </a:xfrm>
          <a:prstGeom prst="rect">
            <a:avLst/>
          </a:prstGeom>
        </p:spPr>
      </p:pic>
      <p:sp>
        <p:nvSpPr>
          <p:cNvPr id="14" name="ZoneTexte 13"/>
          <p:cNvSpPr txBox="1"/>
          <p:nvPr/>
        </p:nvSpPr>
        <p:spPr>
          <a:xfrm>
            <a:off x="270456" y="5032652"/>
            <a:ext cx="1243124" cy="307777"/>
          </a:xfrm>
          <a:prstGeom prst="rect">
            <a:avLst/>
          </a:prstGeom>
          <a:noFill/>
        </p:spPr>
        <p:txBody>
          <a:bodyPr wrap="square" rtlCol="0">
            <a:spAutoFit/>
          </a:bodyPr>
          <a:lstStyle/>
          <a:p>
            <a:pPr algn="ctr"/>
            <a:r>
              <a:rPr lang="fr-FR" sz="1400" dirty="0" smtClean="0"/>
              <a:t>1300-1435</a:t>
            </a:r>
            <a:endParaRPr lang="fr-FR" sz="1400" dirty="0"/>
          </a:p>
        </p:txBody>
      </p:sp>
      <p:pic>
        <p:nvPicPr>
          <p:cNvPr id="15" name="Imag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678" y="5403379"/>
            <a:ext cx="1243124" cy="828750"/>
          </a:xfrm>
          <a:prstGeom prst="rect">
            <a:avLst/>
          </a:prstGeom>
        </p:spPr>
      </p:pic>
      <p:sp>
        <p:nvSpPr>
          <p:cNvPr id="17" name="ZoneTexte 16"/>
          <p:cNvSpPr txBox="1"/>
          <p:nvPr/>
        </p:nvSpPr>
        <p:spPr>
          <a:xfrm>
            <a:off x="268308" y="6279755"/>
            <a:ext cx="1243124" cy="307777"/>
          </a:xfrm>
          <a:prstGeom prst="rect">
            <a:avLst/>
          </a:prstGeom>
          <a:noFill/>
        </p:spPr>
        <p:txBody>
          <a:bodyPr wrap="square" rtlCol="0">
            <a:spAutoFit/>
          </a:bodyPr>
          <a:lstStyle/>
          <a:p>
            <a:pPr algn="ctr"/>
            <a:r>
              <a:rPr lang="fr-FR" sz="1400" dirty="0" smtClean="0"/>
              <a:t>XVI-XVIIe</a:t>
            </a:r>
            <a:endParaRPr lang="fr-FR" sz="1400" dirty="0"/>
          </a:p>
        </p:txBody>
      </p:sp>
    </p:spTree>
    <p:extLst>
      <p:ext uri="{BB962C8B-B14F-4D97-AF65-F5344CB8AC3E}">
        <p14:creationId xmlns:p14="http://schemas.microsoft.com/office/powerpoint/2010/main" val="385550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ext Box 5"/>
          <p:cNvSpPr txBox="1">
            <a:spLocks noChangeArrowheads="1"/>
          </p:cNvSpPr>
          <p:nvPr/>
        </p:nvSpPr>
        <p:spPr bwMode="auto">
          <a:xfrm>
            <a:off x="1692275" y="3213100"/>
            <a:ext cx="36004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commande</a:t>
            </a:r>
          </a:p>
        </p:txBody>
      </p:sp>
      <p:sp>
        <p:nvSpPr>
          <p:cNvPr id="53254" name="Text Box 6"/>
          <p:cNvSpPr txBox="1">
            <a:spLocks noChangeArrowheads="1"/>
          </p:cNvSpPr>
          <p:nvPr/>
        </p:nvSpPr>
        <p:spPr bwMode="auto">
          <a:xfrm>
            <a:off x="1692275" y="369093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conception</a:t>
            </a:r>
          </a:p>
        </p:txBody>
      </p:sp>
      <p:sp>
        <p:nvSpPr>
          <p:cNvPr id="53255" name="Text Box 7"/>
          <p:cNvSpPr txBox="1">
            <a:spLocks noChangeArrowheads="1"/>
          </p:cNvSpPr>
          <p:nvPr/>
        </p:nvSpPr>
        <p:spPr bwMode="auto">
          <a:xfrm>
            <a:off x="1692275" y="4195763"/>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réalisation</a:t>
            </a:r>
          </a:p>
        </p:txBody>
      </p:sp>
      <p:sp>
        <p:nvSpPr>
          <p:cNvPr id="53256" name="Text Box 8"/>
          <p:cNvSpPr txBox="1">
            <a:spLocks noChangeArrowheads="1"/>
          </p:cNvSpPr>
          <p:nvPr/>
        </p:nvSpPr>
        <p:spPr bwMode="auto">
          <a:xfrm>
            <a:off x="1692275" y="4700588"/>
            <a:ext cx="36004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solidFill>
                  <a:srgbClr val="CC0000"/>
                </a:solidFill>
              </a:rPr>
              <a:t>Le temps de l’utilisation</a:t>
            </a:r>
          </a:p>
        </p:txBody>
      </p:sp>
      <p:sp>
        <p:nvSpPr>
          <p:cNvPr id="53257" name="Text Box 9"/>
          <p:cNvSpPr txBox="1">
            <a:spLocks noChangeArrowheads="1"/>
          </p:cNvSpPr>
          <p:nvPr/>
        </p:nvSpPr>
        <p:spPr bwMode="auto">
          <a:xfrm>
            <a:off x="1692275" y="5203825"/>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réception</a:t>
            </a:r>
          </a:p>
        </p:txBody>
      </p:sp>
      <p:sp>
        <p:nvSpPr>
          <p:cNvPr id="10" name="Text Box 2"/>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3200" dirty="0"/>
              <a:t>COMMENT REGARDER UN EDIFICE ?</a:t>
            </a:r>
          </a:p>
        </p:txBody>
      </p:sp>
      <p:sp>
        <p:nvSpPr>
          <p:cNvPr id="12" name="Text Box 5"/>
          <p:cNvSpPr txBox="1">
            <a:spLocks noChangeArrowheads="1"/>
          </p:cNvSpPr>
          <p:nvPr/>
        </p:nvSpPr>
        <p:spPr bwMode="auto">
          <a:xfrm>
            <a:off x="250825" y="1268413"/>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a:t>
            </a:r>
            <a:r>
              <a:rPr lang="fr-FR" sz="2400" dirty="0" smtClean="0"/>
              <a:t>TEMPORALITES DE L’OEUVRE ARCHITECTURALE</a:t>
            </a:r>
            <a:endParaRPr lang="fr-FR" sz="2400" dirty="0"/>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2539" y="2884869"/>
            <a:ext cx="3260636" cy="1630318"/>
          </a:xfrm>
          <a:prstGeom prst="rect">
            <a:avLst/>
          </a:prstGeom>
        </p:spPr>
      </p:pic>
      <p:pic>
        <p:nvPicPr>
          <p:cNvPr id="3" name="Imag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5299" y="4700588"/>
            <a:ext cx="3247876" cy="1623938"/>
          </a:xfrm>
          <a:prstGeom prst="rect">
            <a:avLst/>
          </a:prstGeom>
        </p:spPr>
      </p:pic>
    </p:spTree>
    <p:extLst>
      <p:ext uri="{BB962C8B-B14F-4D97-AF65-F5344CB8AC3E}">
        <p14:creationId xmlns:p14="http://schemas.microsoft.com/office/powerpoint/2010/main" val="330540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68187" y="403419"/>
            <a:ext cx="7180731" cy="1200329"/>
          </a:xfrm>
          <a:prstGeom prst="rect">
            <a:avLst/>
          </a:prstGeom>
          <a:noFill/>
        </p:spPr>
        <p:txBody>
          <a:bodyPr wrap="square" rtlCol="0">
            <a:spAutoFit/>
          </a:bodyPr>
          <a:lstStyle/>
          <a:p>
            <a:r>
              <a:rPr lang="fr-FR" sz="4800" dirty="0" smtClean="0">
                <a:latin typeface="Century Gothic" panose="020B0502020202020204" pitchFamily="34" charset="0"/>
                <a:ea typeface="Batang" panose="02030600000101010101" pitchFamily="18" charset="-127"/>
                <a:cs typeface="Times New Roman" panose="02020603050405020304" pitchFamily="18" charset="0"/>
              </a:rPr>
              <a:t>Définitions</a:t>
            </a:r>
            <a:r>
              <a:rPr lang="fr-FR" sz="2400" dirty="0" smtClean="0">
                <a:latin typeface="Century Gothic" panose="020B0502020202020204" pitchFamily="34" charset="0"/>
                <a:ea typeface="Batang" panose="02030600000101010101" pitchFamily="18" charset="-127"/>
                <a:cs typeface="Times New Roman" panose="02020603050405020304" pitchFamily="18" charset="0"/>
              </a:rPr>
              <a:t/>
            </a:r>
            <a:br>
              <a:rPr lang="fr-FR" sz="2400" dirty="0" smtClean="0">
                <a:latin typeface="Century Gothic" panose="020B0502020202020204" pitchFamily="34" charset="0"/>
                <a:ea typeface="Batang" panose="02030600000101010101" pitchFamily="18" charset="-127"/>
                <a:cs typeface="Times New Roman" panose="02020603050405020304" pitchFamily="18" charset="0"/>
              </a:rPr>
            </a:br>
            <a:r>
              <a:rPr lang="fr-FR" sz="2400" dirty="0" smtClean="0">
                <a:latin typeface="Century Gothic" panose="020B0502020202020204" pitchFamily="34" charset="0"/>
                <a:ea typeface="Batang" panose="02030600000101010101" pitchFamily="18" charset="-127"/>
                <a:cs typeface="Times New Roman" panose="02020603050405020304" pitchFamily="18" charset="0"/>
              </a:rPr>
              <a:t>DE L’ARCHITECTURE</a:t>
            </a:r>
            <a:endParaRPr lang="fr-FR" sz="1600" dirty="0">
              <a:latin typeface="Century Gothic" panose="020B0502020202020204" pitchFamily="34" charset="0"/>
              <a:ea typeface="Batang" panose="02030600000101010101" pitchFamily="18" charset="-127"/>
              <a:cs typeface="Times New Roman" panose="02020603050405020304" pitchFamily="18" charset="0"/>
            </a:endParaRPr>
          </a:p>
        </p:txBody>
      </p:sp>
      <p:sp>
        <p:nvSpPr>
          <p:cNvPr id="5" name="ZoneTexte 4"/>
          <p:cNvSpPr txBox="1"/>
          <p:nvPr/>
        </p:nvSpPr>
        <p:spPr>
          <a:xfrm>
            <a:off x="972670" y="1860178"/>
            <a:ext cx="7180731" cy="1631216"/>
          </a:xfrm>
          <a:prstGeom prst="rect">
            <a:avLst/>
          </a:prstGeom>
          <a:noFill/>
        </p:spPr>
        <p:txBody>
          <a:bodyPr wrap="square" rtlCol="0">
            <a:spAutoFit/>
          </a:bodyPr>
          <a:lstStyle/>
          <a:p>
            <a:r>
              <a:rPr lang="fr-FR" sz="4800" dirty="0" smtClean="0">
                <a:latin typeface="Century Gothic" panose="020B0502020202020204" pitchFamily="34" charset="0"/>
                <a:ea typeface="Batang" panose="02030600000101010101" pitchFamily="18" charset="-127"/>
                <a:cs typeface="Times New Roman" panose="02020603050405020304" pitchFamily="18" charset="0"/>
              </a:rPr>
              <a:t>Un art ?</a:t>
            </a:r>
          </a:p>
          <a:p>
            <a:r>
              <a:rPr lang="fr-FR" sz="2800" dirty="0" smtClean="0">
                <a:latin typeface="Century Gothic" panose="020B0502020202020204" pitchFamily="34" charset="0"/>
                <a:ea typeface="Batang" panose="02030600000101010101" pitchFamily="18" charset="-127"/>
                <a:cs typeface="Times New Roman" panose="02020603050405020304" pitchFamily="18" charset="0"/>
              </a:rPr>
              <a:t>L’ARCHITECTURE EST-ELLE UN ART ?</a:t>
            </a:r>
            <a:r>
              <a:rPr lang="fr-FR" sz="2400" dirty="0" smtClean="0">
                <a:latin typeface="Century Gothic" panose="020B0502020202020204" pitchFamily="34" charset="0"/>
                <a:ea typeface="Batang" panose="02030600000101010101" pitchFamily="18" charset="-127"/>
                <a:cs typeface="Times New Roman" panose="02020603050405020304" pitchFamily="18" charset="0"/>
              </a:rPr>
              <a:t/>
            </a:r>
            <a:br>
              <a:rPr lang="fr-FR" sz="2400" dirty="0" smtClean="0">
                <a:latin typeface="Century Gothic" panose="020B0502020202020204" pitchFamily="34" charset="0"/>
                <a:ea typeface="Batang" panose="02030600000101010101" pitchFamily="18" charset="-127"/>
                <a:cs typeface="Times New Roman" panose="02020603050405020304" pitchFamily="18" charset="0"/>
              </a:rPr>
            </a:br>
            <a:endParaRPr lang="fr-FR" sz="2400" dirty="0" smtClean="0">
              <a:latin typeface="Century Gothic" panose="020B0502020202020204" pitchFamily="34" charset="0"/>
              <a:ea typeface="Batang" panose="02030600000101010101" pitchFamily="18" charset="-127"/>
              <a:cs typeface="Times New Roman" panose="02020603050405020304" pitchFamily="18" charset="0"/>
            </a:endParaRPr>
          </a:p>
        </p:txBody>
      </p:sp>
      <p:sp>
        <p:nvSpPr>
          <p:cNvPr id="6" name="ZoneTexte 5"/>
          <p:cNvSpPr txBox="1"/>
          <p:nvPr/>
        </p:nvSpPr>
        <p:spPr>
          <a:xfrm>
            <a:off x="977153" y="3774135"/>
            <a:ext cx="7180731" cy="1200329"/>
          </a:xfrm>
          <a:prstGeom prst="rect">
            <a:avLst/>
          </a:prstGeom>
          <a:noFill/>
        </p:spPr>
        <p:txBody>
          <a:bodyPr wrap="square" rtlCol="0">
            <a:spAutoFit/>
          </a:bodyPr>
          <a:lstStyle/>
          <a:p>
            <a:r>
              <a:rPr lang="fr-FR" sz="4800" dirty="0" smtClean="0">
                <a:latin typeface="Century Gothic" panose="020B0502020202020204" pitchFamily="34" charset="0"/>
                <a:ea typeface="Batang" panose="02030600000101010101" pitchFamily="18" charset="-127"/>
                <a:cs typeface="Times New Roman" panose="02020603050405020304" pitchFamily="18" charset="0"/>
              </a:rPr>
              <a:t>Depuis quand</a:t>
            </a:r>
            <a:r>
              <a:rPr lang="fr-FR" sz="2400" dirty="0" smtClean="0">
                <a:latin typeface="Century Gothic" panose="020B0502020202020204" pitchFamily="34" charset="0"/>
                <a:ea typeface="Batang" panose="02030600000101010101" pitchFamily="18" charset="-127"/>
                <a:cs typeface="Times New Roman" panose="02020603050405020304" pitchFamily="18" charset="0"/>
              </a:rPr>
              <a:t> </a:t>
            </a:r>
            <a:br>
              <a:rPr lang="fr-FR" sz="2400" dirty="0" smtClean="0">
                <a:latin typeface="Century Gothic" panose="020B0502020202020204" pitchFamily="34" charset="0"/>
                <a:ea typeface="Batang" panose="02030600000101010101" pitchFamily="18" charset="-127"/>
                <a:cs typeface="Times New Roman" panose="02020603050405020304" pitchFamily="18" charset="0"/>
              </a:rPr>
            </a:br>
            <a:r>
              <a:rPr lang="fr-FR" sz="2400" dirty="0" smtClean="0">
                <a:latin typeface="Century Gothic" panose="020B0502020202020204" pitchFamily="34" charset="0"/>
                <a:ea typeface="Batang" panose="02030600000101010101" pitchFamily="18" charset="-127"/>
                <a:cs typeface="Times New Roman" panose="02020603050405020304" pitchFamily="18" charset="0"/>
              </a:rPr>
              <a:t>FAIT-ON DE L’ARCHITECTURE ?</a:t>
            </a:r>
          </a:p>
        </p:txBody>
      </p:sp>
    </p:spTree>
    <p:extLst>
      <p:ext uri="{BB962C8B-B14F-4D97-AF65-F5344CB8AC3E}">
        <p14:creationId xmlns:p14="http://schemas.microsoft.com/office/powerpoint/2010/main" val="9069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ext Box 5"/>
          <p:cNvSpPr txBox="1">
            <a:spLocks noChangeArrowheads="1"/>
          </p:cNvSpPr>
          <p:nvPr/>
        </p:nvSpPr>
        <p:spPr bwMode="auto">
          <a:xfrm>
            <a:off x="1692275" y="3213100"/>
            <a:ext cx="36004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commande</a:t>
            </a:r>
          </a:p>
        </p:txBody>
      </p:sp>
      <p:sp>
        <p:nvSpPr>
          <p:cNvPr id="54278" name="Text Box 6"/>
          <p:cNvSpPr txBox="1">
            <a:spLocks noChangeArrowheads="1"/>
          </p:cNvSpPr>
          <p:nvPr/>
        </p:nvSpPr>
        <p:spPr bwMode="auto">
          <a:xfrm>
            <a:off x="1692275" y="369093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conception</a:t>
            </a:r>
          </a:p>
        </p:txBody>
      </p:sp>
      <p:sp>
        <p:nvSpPr>
          <p:cNvPr id="54279" name="Text Box 7"/>
          <p:cNvSpPr txBox="1">
            <a:spLocks noChangeArrowheads="1"/>
          </p:cNvSpPr>
          <p:nvPr/>
        </p:nvSpPr>
        <p:spPr bwMode="auto">
          <a:xfrm>
            <a:off x="1692275" y="4195763"/>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la réalisation</a:t>
            </a:r>
          </a:p>
        </p:txBody>
      </p:sp>
      <p:sp>
        <p:nvSpPr>
          <p:cNvPr id="54280" name="Text Box 8"/>
          <p:cNvSpPr txBox="1">
            <a:spLocks noChangeArrowheads="1"/>
          </p:cNvSpPr>
          <p:nvPr/>
        </p:nvSpPr>
        <p:spPr bwMode="auto">
          <a:xfrm>
            <a:off x="1692275" y="470058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t>Le temps de l’utilisation</a:t>
            </a:r>
          </a:p>
        </p:txBody>
      </p:sp>
      <p:sp>
        <p:nvSpPr>
          <p:cNvPr id="54281" name="Text Box 9"/>
          <p:cNvSpPr txBox="1">
            <a:spLocks noChangeArrowheads="1"/>
          </p:cNvSpPr>
          <p:nvPr/>
        </p:nvSpPr>
        <p:spPr bwMode="auto">
          <a:xfrm>
            <a:off x="1692275" y="5203825"/>
            <a:ext cx="36004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2400">
                <a:solidFill>
                  <a:srgbClr val="CC0000"/>
                </a:solidFill>
              </a:rPr>
              <a:t>Le temps de la réception</a:t>
            </a:r>
          </a:p>
        </p:txBody>
      </p:sp>
      <p:sp>
        <p:nvSpPr>
          <p:cNvPr id="9" name="Text Box 2"/>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3200" dirty="0"/>
              <a:t>COMMENT REGARDER UN EDIFICE ?</a:t>
            </a:r>
          </a:p>
        </p:txBody>
      </p:sp>
      <p:sp>
        <p:nvSpPr>
          <p:cNvPr id="11" name="Text Box 5"/>
          <p:cNvSpPr txBox="1">
            <a:spLocks noChangeArrowheads="1"/>
          </p:cNvSpPr>
          <p:nvPr/>
        </p:nvSpPr>
        <p:spPr bwMode="auto">
          <a:xfrm>
            <a:off x="250825" y="1268413"/>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a:t>
            </a:r>
            <a:r>
              <a:rPr lang="fr-FR" sz="2400" dirty="0" smtClean="0"/>
              <a:t>TEMPORALITES DE L’OEUVRE ARCHITECTURALE</a:t>
            </a:r>
            <a:endParaRPr lang="fr-FR" sz="2400" dirty="0"/>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3533" y="2658528"/>
            <a:ext cx="2871122" cy="3587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24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3200" dirty="0" smtClean="0"/>
              <a:t>L’ARCHITECTURE OEUVRE INACHEVEE</a:t>
            </a:r>
            <a:endParaRPr lang="fr-FR" sz="3200" dirty="0"/>
          </a:p>
        </p:txBody>
      </p:sp>
      <p:sp>
        <p:nvSpPr>
          <p:cNvPr id="11" name="Text Box 5"/>
          <p:cNvSpPr txBox="1">
            <a:spLocks noChangeArrowheads="1"/>
          </p:cNvSpPr>
          <p:nvPr/>
        </p:nvSpPr>
        <p:spPr bwMode="auto">
          <a:xfrm>
            <a:off x="250825" y="1268413"/>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a:t>
            </a:r>
            <a:r>
              <a:rPr lang="fr-FR" sz="2400" dirty="0" smtClean="0"/>
              <a:t>TEMPORALITES DE L’OEUVRE ARCHITECTURALE</a:t>
            </a:r>
            <a:endParaRPr lang="fr-FR" sz="2400" dirty="0"/>
          </a:p>
        </p:txBody>
      </p:sp>
      <p:pic>
        <p:nvPicPr>
          <p:cNvPr id="3" name="Imag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101" y="2009298"/>
            <a:ext cx="2600390" cy="3593012"/>
          </a:xfrm>
          <a:prstGeom prst="rect">
            <a:avLst/>
          </a:prstGeom>
        </p:spPr>
      </p:pic>
      <p:pic>
        <p:nvPicPr>
          <p:cNvPr id="4" name="Imag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759056" y="2023005"/>
            <a:ext cx="2717442" cy="3579305"/>
          </a:xfrm>
          <a:prstGeom prst="rect">
            <a:avLst/>
          </a:prstGeom>
        </p:spPr>
      </p:pic>
      <p:pic>
        <p:nvPicPr>
          <p:cNvPr id="12" name="Imag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88397" y="1995590"/>
            <a:ext cx="1238904" cy="4658373"/>
          </a:xfrm>
          <a:prstGeom prst="rect">
            <a:avLst/>
          </a:prstGeom>
        </p:spPr>
      </p:pic>
      <p:pic>
        <p:nvPicPr>
          <p:cNvPr id="13" name="Image 1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7619868" y="2009298"/>
            <a:ext cx="1273307" cy="4658373"/>
          </a:xfrm>
          <a:prstGeom prst="rect">
            <a:avLst/>
          </a:prstGeom>
        </p:spPr>
      </p:pic>
    </p:spTree>
    <p:extLst>
      <p:ext uri="{BB962C8B-B14F-4D97-AF65-F5344CB8AC3E}">
        <p14:creationId xmlns:p14="http://schemas.microsoft.com/office/powerpoint/2010/main" val="101771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3200" dirty="0" smtClean="0"/>
              <a:t>L’ARCHITECTURE OEUVRE INACHEVEE</a:t>
            </a:r>
            <a:endParaRPr lang="fr-FR" sz="3200" dirty="0"/>
          </a:p>
        </p:txBody>
      </p:sp>
      <p:sp>
        <p:nvSpPr>
          <p:cNvPr id="11" name="Text Box 5"/>
          <p:cNvSpPr txBox="1">
            <a:spLocks noChangeArrowheads="1"/>
          </p:cNvSpPr>
          <p:nvPr/>
        </p:nvSpPr>
        <p:spPr bwMode="auto">
          <a:xfrm>
            <a:off x="250825" y="1268413"/>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a:t>
            </a:r>
            <a:r>
              <a:rPr lang="fr-FR" sz="2400" dirty="0" smtClean="0"/>
              <a:t>TEMPORALITES DE L’OEUVRE ARCHITECTURALE</a:t>
            </a:r>
            <a:endParaRPr lang="fr-FR" sz="2400" dirty="0"/>
          </a:p>
        </p:txBody>
      </p:sp>
      <p:pic>
        <p:nvPicPr>
          <p:cNvPr id="8" name="Picture 3" descr="Versailles-166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825" y="1951359"/>
            <a:ext cx="3956850" cy="30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7287" y="1951360"/>
            <a:ext cx="4605888" cy="3071400"/>
          </a:xfrm>
          <a:prstGeom prst="rect">
            <a:avLst/>
          </a:prstGeom>
        </p:spPr>
      </p:pic>
      <p:sp>
        <p:nvSpPr>
          <p:cNvPr id="6" name="ZoneTexte 5"/>
          <p:cNvSpPr txBox="1"/>
          <p:nvPr/>
        </p:nvSpPr>
        <p:spPr>
          <a:xfrm>
            <a:off x="160673" y="5090152"/>
            <a:ext cx="3956850" cy="307777"/>
          </a:xfrm>
          <a:prstGeom prst="rect">
            <a:avLst/>
          </a:prstGeom>
          <a:noFill/>
        </p:spPr>
        <p:txBody>
          <a:bodyPr wrap="square" rtlCol="0">
            <a:spAutoFit/>
          </a:bodyPr>
          <a:lstStyle/>
          <a:p>
            <a:r>
              <a:rPr lang="fr-FR" sz="1400" dirty="0" smtClean="0"/>
              <a:t>1668</a:t>
            </a:r>
            <a:endParaRPr lang="fr-FR" sz="1400" dirty="0"/>
          </a:p>
        </p:txBody>
      </p:sp>
    </p:spTree>
    <p:extLst>
      <p:ext uri="{BB962C8B-B14F-4D97-AF65-F5344CB8AC3E}">
        <p14:creationId xmlns:p14="http://schemas.microsoft.com/office/powerpoint/2010/main" val="113977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1427323" y="-1427321"/>
            <a:ext cx="6858000" cy="9712643"/>
          </a:xfrm>
          <a:prstGeom prst="rect">
            <a:avLst/>
          </a:prstGeom>
        </p:spPr>
      </p:pic>
      <p:sp>
        <p:nvSpPr>
          <p:cNvPr id="2" name="Text Box 2"/>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3200" dirty="0" smtClean="0"/>
              <a:t>L’OEUVRE POSTHUME !</a:t>
            </a:r>
            <a:endParaRPr lang="fr-FR" sz="3200" dirty="0"/>
          </a:p>
        </p:txBody>
      </p:sp>
      <p:pic>
        <p:nvPicPr>
          <p:cNvPr id="6" name="Imag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1604" y="1471412"/>
            <a:ext cx="5550794" cy="3213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91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199" y="0"/>
            <a:ext cx="9601200" cy="6858000"/>
          </a:xfrm>
          <a:prstGeom prst="rect">
            <a:avLst/>
          </a:prstGeom>
        </p:spPr>
      </p:pic>
      <p:pic>
        <p:nvPicPr>
          <p:cNvPr id="4" name="Imag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1746" y="619162"/>
            <a:ext cx="2890282" cy="1673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842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Imag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03393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13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24"/>
          <p:cNvPicPr>
            <a:picLocks noChangeAspect="1" noChangeArrowheads="1"/>
          </p:cNvPicPr>
          <p:nvPr/>
        </p:nvPicPr>
        <p:blipFill>
          <a:blip r:embed="rId2">
            <a:lum contrast="6000"/>
            <a:extLst>
              <a:ext uri="{28A0092B-C50C-407E-A947-70E740481C1C}">
                <a14:useLocalDpi xmlns:a14="http://schemas.microsoft.com/office/drawing/2010/main"/>
              </a:ext>
            </a:extLst>
          </a:blip>
          <a:srcRect/>
          <a:stretch>
            <a:fillRect/>
          </a:stretch>
        </p:blipFill>
        <p:spPr bwMode="auto">
          <a:xfrm>
            <a:off x="-1" y="0"/>
            <a:ext cx="1029236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29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signature-gri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388" y="5770671"/>
            <a:ext cx="2395558" cy="81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6" descr="Firminy-01 042-C"/>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770" y="559516"/>
            <a:ext cx="2861177" cy="142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7" descr="Firminy-01 04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770" y="2180431"/>
            <a:ext cx="3840302" cy="139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8" descr="Firminy-01 042-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1770" y="3770547"/>
            <a:ext cx="2293176" cy="129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19" descr="Firminy-01 04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32108" y="3770547"/>
            <a:ext cx="2181091" cy="129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20" descr="Firminy4-6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89171" y="583596"/>
            <a:ext cx="2130640" cy="217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21" descr="Dscn014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330759" y="3036193"/>
            <a:ext cx="2141555" cy="202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22" descr="Firminy-01 016"/>
          <p:cNvPicPr>
            <a:picLocks noChangeAspect="1" noChangeArrowheads="1"/>
          </p:cNvPicPr>
          <p:nvPr/>
        </p:nvPicPr>
        <p:blipFill>
          <a:blip r:embed="rId9" cstate="screen">
            <a:lum bright="18000"/>
            <a:extLst>
              <a:ext uri="{28A0092B-C50C-407E-A947-70E740481C1C}">
                <a14:useLocalDpi xmlns:a14="http://schemas.microsoft.com/office/drawing/2010/main"/>
              </a:ext>
            </a:extLst>
          </a:blip>
          <a:srcRect/>
          <a:stretch>
            <a:fillRect/>
          </a:stretch>
        </p:blipFill>
        <p:spPr bwMode="auto">
          <a:xfrm>
            <a:off x="7581692" y="2833894"/>
            <a:ext cx="1309565" cy="174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23" descr="Devis du 10-02-196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581692" y="4736887"/>
            <a:ext cx="1311482" cy="16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762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72135" cy="6857999"/>
          </a:xfrm>
          <a:prstGeom prst="rect">
            <a:avLst/>
          </a:prstGeom>
        </p:spPr>
      </p:pic>
      <p:cxnSp>
        <p:nvCxnSpPr>
          <p:cNvPr id="3" name="Connecteur droit 2"/>
          <p:cNvCxnSpPr/>
          <p:nvPr/>
        </p:nvCxnSpPr>
        <p:spPr>
          <a:xfrm flipH="1">
            <a:off x="-46498" y="2650210"/>
            <a:ext cx="4974956" cy="316165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flipH="1">
            <a:off x="229888" y="2802610"/>
            <a:ext cx="4974956" cy="316165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5" name="Connecteur droit 4"/>
          <p:cNvCxnSpPr/>
          <p:nvPr/>
        </p:nvCxnSpPr>
        <p:spPr>
          <a:xfrm flipH="1" flipV="1">
            <a:off x="3398353" y="2650210"/>
            <a:ext cx="3705978" cy="817536"/>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73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screen">
            <a:extLst>
              <a:ext uri="{28A0092B-C50C-407E-A947-70E740481C1C}">
                <a14:useLocalDpi xmlns:a14="http://schemas.microsoft.com/office/drawing/2010/main"/>
              </a:ext>
            </a:extLst>
          </a:blip>
          <a:srcRect r="-138"/>
          <a:stretch/>
        </p:blipFill>
        <p:spPr>
          <a:xfrm>
            <a:off x="0" y="0"/>
            <a:ext cx="10037662" cy="6858000"/>
          </a:xfrm>
          <a:prstGeom prst="rect">
            <a:avLst/>
          </a:prstGeom>
        </p:spPr>
      </p:pic>
      <p:sp>
        <p:nvSpPr>
          <p:cNvPr id="3" name="ZoneTexte 2"/>
          <p:cNvSpPr txBox="1"/>
          <p:nvPr/>
        </p:nvSpPr>
        <p:spPr>
          <a:xfrm>
            <a:off x="149243" y="5686997"/>
            <a:ext cx="4317590" cy="923330"/>
          </a:xfrm>
          <a:prstGeom prst="rect">
            <a:avLst/>
          </a:prstGeom>
          <a:noFill/>
        </p:spPr>
        <p:txBody>
          <a:bodyPr wrap="square" rtlCol="0">
            <a:spAutoFit/>
          </a:bodyPr>
          <a:lstStyle/>
          <a:p>
            <a:r>
              <a:rPr lang="fr-FR" dirty="0">
                <a:solidFill>
                  <a:schemeClr val="bg1"/>
                </a:solidFill>
              </a:rPr>
              <a:t>Pierre Mathieu, Claude </a:t>
            </a:r>
            <a:r>
              <a:rPr lang="fr-FR" dirty="0" err="1">
                <a:solidFill>
                  <a:schemeClr val="bg1"/>
                </a:solidFill>
              </a:rPr>
              <a:t>Bouey</a:t>
            </a:r>
            <a:r>
              <a:rPr lang="fr-FR" dirty="0">
                <a:solidFill>
                  <a:schemeClr val="bg1"/>
                </a:solidFill>
              </a:rPr>
              <a:t>, Roger </a:t>
            </a:r>
            <a:r>
              <a:rPr lang="fr-FR" dirty="0" err="1">
                <a:solidFill>
                  <a:schemeClr val="bg1"/>
                </a:solidFill>
              </a:rPr>
              <a:t>Tagini</a:t>
            </a:r>
            <a:r>
              <a:rPr lang="fr-FR" dirty="0">
                <a:solidFill>
                  <a:schemeClr val="bg1"/>
                </a:solidFill>
              </a:rPr>
              <a:t>, Faculté de lettres et sciences humaines 1964-1970. A.R.B 2008-22-3081</a:t>
            </a:r>
          </a:p>
        </p:txBody>
      </p:sp>
    </p:spTree>
    <p:extLst>
      <p:ext uri="{BB962C8B-B14F-4D97-AF65-F5344CB8AC3E}">
        <p14:creationId xmlns:p14="http://schemas.microsoft.com/office/powerpoint/2010/main" val="296267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68187" y="403419"/>
            <a:ext cx="7180731" cy="1200329"/>
          </a:xfrm>
          <a:prstGeom prst="rect">
            <a:avLst/>
          </a:prstGeom>
          <a:noFill/>
        </p:spPr>
        <p:txBody>
          <a:bodyPr wrap="square" rtlCol="0">
            <a:spAutoFit/>
          </a:bodyPr>
          <a:lstStyle/>
          <a:p>
            <a:r>
              <a:rPr lang="fr-FR" sz="4800" dirty="0" smtClean="0">
                <a:latin typeface="Century Gothic" panose="020B0502020202020204" pitchFamily="34" charset="0"/>
                <a:ea typeface="Batang" panose="02030600000101010101" pitchFamily="18" charset="-127"/>
                <a:cs typeface="Times New Roman" panose="02020603050405020304" pitchFamily="18" charset="0"/>
              </a:rPr>
              <a:t>Définitions</a:t>
            </a:r>
            <a:r>
              <a:rPr lang="fr-FR" sz="2400" dirty="0" smtClean="0">
                <a:latin typeface="Century Gothic" panose="020B0502020202020204" pitchFamily="34" charset="0"/>
                <a:ea typeface="Batang" panose="02030600000101010101" pitchFamily="18" charset="-127"/>
                <a:cs typeface="Times New Roman" panose="02020603050405020304" pitchFamily="18" charset="0"/>
              </a:rPr>
              <a:t/>
            </a:r>
            <a:br>
              <a:rPr lang="fr-FR" sz="2400" dirty="0" smtClean="0">
                <a:latin typeface="Century Gothic" panose="020B0502020202020204" pitchFamily="34" charset="0"/>
                <a:ea typeface="Batang" panose="02030600000101010101" pitchFamily="18" charset="-127"/>
                <a:cs typeface="Times New Roman" panose="02020603050405020304" pitchFamily="18" charset="0"/>
              </a:rPr>
            </a:br>
            <a:r>
              <a:rPr lang="fr-FR" sz="2400" dirty="0" smtClean="0">
                <a:latin typeface="Century Gothic" panose="020B0502020202020204" pitchFamily="34" charset="0"/>
                <a:ea typeface="Batang" panose="02030600000101010101" pitchFamily="18" charset="-127"/>
                <a:cs typeface="Times New Roman" panose="02020603050405020304" pitchFamily="18" charset="0"/>
              </a:rPr>
              <a:t>DE L’ARCHITECTURE</a:t>
            </a:r>
            <a:endParaRPr lang="fr-FR" sz="1600" dirty="0">
              <a:latin typeface="Century Gothic" panose="020B0502020202020204" pitchFamily="34" charset="0"/>
              <a:ea typeface="Batang" panose="02030600000101010101" pitchFamily="18" charset="-127"/>
              <a:cs typeface="Times New Roman" panose="02020603050405020304" pitchFamily="18" charset="0"/>
            </a:endParaRPr>
          </a:p>
        </p:txBody>
      </p:sp>
      <p:sp>
        <p:nvSpPr>
          <p:cNvPr id="5" name="ZoneTexte 4"/>
          <p:cNvSpPr txBox="1"/>
          <p:nvPr/>
        </p:nvSpPr>
        <p:spPr>
          <a:xfrm>
            <a:off x="972670" y="1860178"/>
            <a:ext cx="7180731" cy="1631216"/>
          </a:xfrm>
          <a:prstGeom prst="rect">
            <a:avLst/>
          </a:prstGeom>
          <a:noFill/>
        </p:spPr>
        <p:txBody>
          <a:bodyPr wrap="square" rtlCol="0">
            <a:spAutoFit/>
          </a:bodyPr>
          <a:lstStyle/>
          <a:p>
            <a:r>
              <a:rPr lang="fr-FR" sz="48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Un art ?</a:t>
            </a:r>
          </a:p>
          <a:p>
            <a:r>
              <a:rPr lang="fr-FR" sz="28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L’ARCHITECTURE EST-ELLE UN ART ?</a:t>
            </a: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
            </a:r>
            <a:b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br>
            <a:endPar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endParaRPr>
          </a:p>
        </p:txBody>
      </p:sp>
      <p:sp>
        <p:nvSpPr>
          <p:cNvPr id="6" name="ZoneTexte 5"/>
          <p:cNvSpPr txBox="1"/>
          <p:nvPr/>
        </p:nvSpPr>
        <p:spPr>
          <a:xfrm>
            <a:off x="977153" y="3774135"/>
            <a:ext cx="7180731" cy="1200329"/>
          </a:xfrm>
          <a:prstGeom prst="rect">
            <a:avLst/>
          </a:prstGeom>
          <a:noFill/>
        </p:spPr>
        <p:txBody>
          <a:bodyPr wrap="square" rtlCol="0">
            <a:spAutoFit/>
          </a:bodyPr>
          <a:lstStyle/>
          <a:p>
            <a:r>
              <a:rPr lang="fr-FR" sz="48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Depuis quand</a:t>
            </a: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 </a:t>
            </a:r>
            <a:b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br>
            <a:r>
              <a:rPr lang="fr-FR" sz="2400" dirty="0" smtClean="0">
                <a:solidFill>
                  <a:schemeClr val="bg1">
                    <a:lumMod val="65000"/>
                  </a:schemeClr>
                </a:solidFill>
                <a:latin typeface="Century Gothic" panose="020B0502020202020204" pitchFamily="34" charset="0"/>
                <a:ea typeface="Batang" panose="02030600000101010101" pitchFamily="18" charset="-127"/>
                <a:cs typeface="Times New Roman" panose="02020603050405020304" pitchFamily="18" charset="0"/>
              </a:rPr>
              <a:t>FAIT-ON DE L’ARCHITECTURE ?</a:t>
            </a:r>
          </a:p>
        </p:txBody>
      </p:sp>
    </p:spTree>
    <p:extLst>
      <p:ext uri="{BB962C8B-B14F-4D97-AF65-F5344CB8AC3E}">
        <p14:creationId xmlns:p14="http://schemas.microsoft.com/office/powerpoint/2010/main" val="16509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3999" cy="6858000"/>
          </a:xfrm>
          <a:prstGeom prst="rect">
            <a:avLst/>
          </a:prstGeom>
        </p:spPr>
      </p:pic>
      <p:pic>
        <p:nvPicPr>
          <p:cNvPr id="3" name="Imag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00420" y="4053776"/>
            <a:ext cx="3673098" cy="1836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7427563" y="4646585"/>
            <a:ext cx="92990" cy="19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 name="Rectangle 4"/>
          <p:cNvSpPr/>
          <p:nvPr/>
        </p:nvSpPr>
        <p:spPr>
          <a:xfrm>
            <a:off x="7646474" y="4644650"/>
            <a:ext cx="92990" cy="19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23149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57251"/>
            <a:ext cx="9163373" cy="5219054"/>
          </a:xfrm>
          <a:prstGeom prst="rect">
            <a:avLst/>
          </a:prstGeom>
        </p:spPr>
      </p:pic>
      <p:pic>
        <p:nvPicPr>
          <p:cNvPr id="3" name="Imag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00420" y="4053776"/>
            <a:ext cx="3673098" cy="1836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7427563" y="4646585"/>
            <a:ext cx="92990" cy="19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 name="Rectangle 4"/>
          <p:cNvSpPr/>
          <p:nvPr/>
        </p:nvSpPr>
        <p:spPr>
          <a:xfrm>
            <a:off x="7646474" y="4644650"/>
            <a:ext cx="92990" cy="19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 name="ZoneTexte 5"/>
          <p:cNvSpPr txBox="1"/>
          <p:nvPr/>
        </p:nvSpPr>
        <p:spPr>
          <a:xfrm>
            <a:off x="282616" y="6076305"/>
            <a:ext cx="6682960" cy="646331"/>
          </a:xfrm>
          <a:prstGeom prst="rect">
            <a:avLst/>
          </a:prstGeom>
          <a:noFill/>
        </p:spPr>
        <p:txBody>
          <a:bodyPr wrap="square" rtlCol="0">
            <a:spAutoFit/>
          </a:bodyPr>
          <a:lstStyle/>
          <a:p>
            <a:r>
              <a:rPr lang="fr-FR" dirty="0"/>
              <a:t>Agence Brochet </a:t>
            </a:r>
            <a:r>
              <a:rPr lang="fr-FR" dirty="0" err="1"/>
              <a:t>Lajus</a:t>
            </a:r>
            <a:r>
              <a:rPr lang="fr-FR" dirty="0"/>
              <a:t> </a:t>
            </a:r>
            <a:r>
              <a:rPr lang="fr-FR" dirty="0" err="1"/>
              <a:t>Pueyo</a:t>
            </a:r>
            <a:r>
              <a:rPr lang="fr-FR" dirty="0"/>
              <a:t/>
            </a:r>
            <a:br>
              <a:rPr lang="fr-FR" dirty="0"/>
            </a:br>
            <a:r>
              <a:rPr lang="fr-FR" dirty="0"/>
              <a:t>Extension du département des sciences </a:t>
            </a:r>
            <a:r>
              <a:rPr lang="fr-FR" dirty="0" smtClean="0"/>
              <a:t>économiques - Années 90 </a:t>
            </a:r>
            <a:endParaRPr lang="fr-FR" dirty="0"/>
          </a:p>
        </p:txBody>
      </p:sp>
    </p:spTree>
    <p:extLst>
      <p:ext uri="{BB962C8B-B14F-4D97-AF65-F5344CB8AC3E}">
        <p14:creationId xmlns:p14="http://schemas.microsoft.com/office/powerpoint/2010/main" val="84262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3" y="0"/>
            <a:ext cx="9819764" cy="6858000"/>
          </a:xfrm>
          <a:prstGeom prst="rect">
            <a:avLst/>
          </a:prstGeom>
        </p:spPr>
      </p:pic>
      <p:sp>
        <p:nvSpPr>
          <p:cNvPr id="3" name="ZoneTexte 2"/>
          <p:cNvSpPr txBox="1"/>
          <p:nvPr/>
        </p:nvSpPr>
        <p:spPr>
          <a:xfrm>
            <a:off x="184158" y="5705713"/>
            <a:ext cx="6137329" cy="646331"/>
          </a:xfrm>
          <a:prstGeom prst="rect">
            <a:avLst/>
          </a:prstGeom>
          <a:noFill/>
        </p:spPr>
        <p:txBody>
          <a:bodyPr wrap="square" rtlCol="0">
            <a:spAutoFit/>
          </a:bodyPr>
          <a:lstStyle/>
          <a:p>
            <a:r>
              <a:rPr lang="fr-FR" dirty="0">
                <a:solidFill>
                  <a:schemeClr val="bg1"/>
                </a:solidFill>
              </a:rPr>
              <a:t>Bâtiment d’accueil des étudiants</a:t>
            </a:r>
            <a:br>
              <a:rPr lang="fr-FR" dirty="0">
                <a:solidFill>
                  <a:schemeClr val="bg1"/>
                </a:solidFill>
              </a:rPr>
            </a:br>
            <a:r>
              <a:rPr lang="fr-FR" dirty="0" err="1">
                <a:solidFill>
                  <a:schemeClr val="bg1"/>
                </a:solidFill>
              </a:rPr>
              <a:t>Eric</a:t>
            </a:r>
            <a:r>
              <a:rPr lang="fr-FR" dirty="0">
                <a:solidFill>
                  <a:schemeClr val="bg1"/>
                </a:solidFill>
              </a:rPr>
              <a:t> </a:t>
            </a:r>
            <a:r>
              <a:rPr lang="fr-FR" dirty="0" err="1">
                <a:solidFill>
                  <a:schemeClr val="bg1"/>
                </a:solidFill>
              </a:rPr>
              <a:t>Wirth</a:t>
            </a:r>
            <a:r>
              <a:rPr lang="fr-FR" dirty="0">
                <a:solidFill>
                  <a:schemeClr val="bg1"/>
                </a:solidFill>
              </a:rPr>
              <a:t> architecte, 2000</a:t>
            </a:r>
          </a:p>
        </p:txBody>
      </p:sp>
      <p:pic>
        <p:nvPicPr>
          <p:cNvPr id="4" name="Imag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92844" y="4356155"/>
            <a:ext cx="3673098" cy="1836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70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0"/>
            <a:ext cx="9620734" cy="6858000"/>
          </a:xfrm>
          <a:prstGeom prst="rect">
            <a:avLst/>
          </a:prstGeom>
        </p:spPr>
      </p:pic>
    </p:spTree>
    <p:extLst>
      <p:ext uri="{BB962C8B-B14F-4D97-AF65-F5344CB8AC3E}">
        <p14:creationId xmlns:p14="http://schemas.microsoft.com/office/powerpoint/2010/main" val="45061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429751" cy="6858000"/>
          </a:xfrm>
          <a:prstGeom prst="rect">
            <a:avLst/>
          </a:prstGeom>
        </p:spPr>
      </p:pic>
      <p:sp>
        <p:nvSpPr>
          <p:cNvPr id="3" name="ZoneTexte 2"/>
          <p:cNvSpPr txBox="1"/>
          <p:nvPr/>
        </p:nvSpPr>
        <p:spPr>
          <a:xfrm>
            <a:off x="6951290" y="5693634"/>
            <a:ext cx="2071687" cy="646331"/>
          </a:xfrm>
          <a:prstGeom prst="rect">
            <a:avLst/>
          </a:prstGeom>
          <a:noFill/>
        </p:spPr>
        <p:txBody>
          <a:bodyPr wrap="square" rtlCol="0">
            <a:spAutoFit/>
          </a:bodyPr>
          <a:lstStyle/>
          <a:p>
            <a:r>
              <a:rPr lang="fr-FR" dirty="0"/>
              <a:t>Vue aérienne</a:t>
            </a:r>
            <a:br>
              <a:rPr lang="fr-FR" dirty="0"/>
            </a:br>
            <a:r>
              <a:rPr lang="fr-FR" dirty="0"/>
              <a:t>Google </a:t>
            </a:r>
            <a:r>
              <a:rPr lang="fr-FR" dirty="0" err="1"/>
              <a:t>Earth</a:t>
            </a:r>
            <a:r>
              <a:rPr lang="fr-FR" dirty="0"/>
              <a:t> 2016</a:t>
            </a:r>
          </a:p>
        </p:txBody>
      </p:sp>
    </p:spTree>
    <p:extLst>
      <p:ext uri="{BB962C8B-B14F-4D97-AF65-F5344CB8AC3E}">
        <p14:creationId xmlns:p14="http://schemas.microsoft.com/office/powerpoint/2010/main" val="98752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0"/>
            <a:ext cx="9144001" cy="6858000"/>
          </a:xfrm>
          <a:prstGeom prst="rect">
            <a:avLst/>
          </a:prstGeom>
        </p:spPr>
      </p:pic>
      <p:sp>
        <p:nvSpPr>
          <p:cNvPr id="3" name="ZoneTexte 2"/>
          <p:cNvSpPr txBox="1"/>
          <p:nvPr/>
        </p:nvSpPr>
        <p:spPr>
          <a:xfrm>
            <a:off x="203074" y="6116646"/>
            <a:ext cx="5323667" cy="369332"/>
          </a:xfrm>
          <a:prstGeom prst="rect">
            <a:avLst/>
          </a:prstGeom>
          <a:noFill/>
        </p:spPr>
        <p:txBody>
          <a:bodyPr wrap="square" rtlCol="0">
            <a:spAutoFit/>
          </a:bodyPr>
          <a:lstStyle/>
          <a:p>
            <a:r>
              <a:rPr lang="fr-FR" dirty="0"/>
              <a:t>Mur de Roger </a:t>
            </a:r>
            <a:r>
              <a:rPr lang="fr-FR" dirty="0" err="1"/>
              <a:t>Bissières</a:t>
            </a:r>
            <a:r>
              <a:rPr lang="fr-FR" dirty="0"/>
              <a:t> (1963)</a:t>
            </a:r>
          </a:p>
        </p:txBody>
      </p:sp>
    </p:spTree>
    <p:extLst>
      <p:ext uri="{BB962C8B-B14F-4D97-AF65-F5344CB8AC3E}">
        <p14:creationId xmlns:p14="http://schemas.microsoft.com/office/powerpoint/2010/main" val="386108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958298" y="1931919"/>
            <a:ext cx="7200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b="1" dirty="0"/>
              <a:t>LA DIMENSION CONTEXTUELLE</a:t>
            </a:r>
          </a:p>
        </p:txBody>
      </p:sp>
      <p:sp>
        <p:nvSpPr>
          <p:cNvPr id="4" name="Text Box 11"/>
          <p:cNvSpPr txBox="1">
            <a:spLocks noChangeArrowheads="1"/>
          </p:cNvSpPr>
          <p:nvPr/>
        </p:nvSpPr>
        <p:spPr bwMode="auto">
          <a:xfrm>
            <a:off x="958298" y="2939982"/>
            <a:ext cx="7200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b="1"/>
              <a:t>LA DIMENSION CONSTRUCTIVE</a:t>
            </a:r>
          </a:p>
        </p:txBody>
      </p:sp>
      <p:sp>
        <p:nvSpPr>
          <p:cNvPr id="5" name="Text Box 12"/>
          <p:cNvSpPr txBox="1">
            <a:spLocks noChangeArrowheads="1"/>
          </p:cNvSpPr>
          <p:nvPr/>
        </p:nvSpPr>
        <p:spPr bwMode="auto">
          <a:xfrm>
            <a:off x="958298" y="3371782"/>
            <a:ext cx="7200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b="1" dirty="0">
                <a:solidFill>
                  <a:schemeClr val="accent1">
                    <a:lumMod val="75000"/>
                  </a:schemeClr>
                </a:solidFill>
              </a:rPr>
              <a:t>LA DIMENSION FORMELLE</a:t>
            </a:r>
          </a:p>
        </p:txBody>
      </p:sp>
      <p:sp>
        <p:nvSpPr>
          <p:cNvPr id="6" name="Text Box 13"/>
          <p:cNvSpPr txBox="1">
            <a:spLocks noChangeArrowheads="1"/>
          </p:cNvSpPr>
          <p:nvPr/>
        </p:nvSpPr>
        <p:spPr bwMode="auto">
          <a:xfrm>
            <a:off x="958298" y="3876607"/>
            <a:ext cx="7200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b="1"/>
              <a:t>LA DIMENSION SPATIALE</a:t>
            </a:r>
          </a:p>
        </p:txBody>
      </p:sp>
      <p:sp>
        <p:nvSpPr>
          <p:cNvPr id="7" name="Text Box 14"/>
          <p:cNvSpPr txBox="1">
            <a:spLocks noChangeArrowheads="1"/>
          </p:cNvSpPr>
          <p:nvPr/>
        </p:nvSpPr>
        <p:spPr bwMode="auto">
          <a:xfrm>
            <a:off x="958298" y="2436744"/>
            <a:ext cx="7200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b="1" dirty="0">
                <a:solidFill>
                  <a:schemeClr val="accent1">
                    <a:lumMod val="75000"/>
                  </a:schemeClr>
                </a:solidFill>
              </a:rPr>
              <a:t>LA DIMENSION PROGRAMMATIQUE </a:t>
            </a:r>
          </a:p>
        </p:txBody>
      </p:sp>
      <p:sp>
        <p:nvSpPr>
          <p:cNvPr id="8" name="Text Box 15"/>
          <p:cNvSpPr txBox="1">
            <a:spLocks noChangeArrowheads="1"/>
          </p:cNvSpPr>
          <p:nvPr/>
        </p:nvSpPr>
        <p:spPr bwMode="auto">
          <a:xfrm>
            <a:off x="958298" y="4373494"/>
            <a:ext cx="7200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b="1" dirty="0">
                <a:solidFill>
                  <a:schemeClr val="accent1">
                    <a:lumMod val="75000"/>
                  </a:schemeClr>
                </a:solidFill>
              </a:rPr>
              <a:t>LA DIMENSION DISTRIBUTIVE</a:t>
            </a:r>
          </a:p>
        </p:txBody>
      </p:sp>
      <p:sp>
        <p:nvSpPr>
          <p:cNvPr id="9" name="Text Box 16"/>
          <p:cNvSpPr txBox="1">
            <a:spLocks noChangeArrowheads="1"/>
          </p:cNvSpPr>
          <p:nvPr/>
        </p:nvSpPr>
        <p:spPr bwMode="auto">
          <a:xfrm>
            <a:off x="958298" y="4878319"/>
            <a:ext cx="7200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b="1"/>
              <a:t>LA DIMENSION SYMBOLIQUE</a:t>
            </a:r>
          </a:p>
        </p:txBody>
      </p:sp>
      <p:sp>
        <p:nvSpPr>
          <p:cNvPr id="10" name="Text Box 17"/>
          <p:cNvSpPr txBox="1">
            <a:spLocks noChangeArrowheads="1"/>
          </p:cNvSpPr>
          <p:nvPr/>
        </p:nvSpPr>
        <p:spPr bwMode="auto">
          <a:xfrm>
            <a:off x="958298" y="5381557"/>
            <a:ext cx="7200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b="1" dirty="0">
                <a:solidFill>
                  <a:schemeClr val="accent1">
                    <a:lumMod val="75000"/>
                  </a:schemeClr>
                </a:solidFill>
              </a:rPr>
              <a:t>LA DIMENSION ECONOMIQUE</a:t>
            </a:r>
          </a:p>
        </p:txBody>
      </p:sp>
      <p:sp>
        <p:nvSpPr>
          <p:cNvPr id="11" name="Text Box 18"/>
          <p:cNvSpPr txBox="1">
            <a:spLocks noChangeArrowheads="1"/>
          </p:cNvSpPr>
          <p:nvPr/>
        </p:nvSpPr>
        <p:spPr bwMode="auto">
          <a:xfrm>
            <a:off x="958298" y="5886382"/>
            <a:ext cx="7200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b="1"/>
              <a:t>LA DIMENSION HUMAINE</a:t>
            </a:r>
          </a:p>
        </p:txBody>
      </p:sp>
      <p:sp>
        <p:nvSpPr>
          <p:cNvPr id="12" name="Text Box 4"/>
          <p:cNvSpPr txBox="1">
            <a:spLocks noChangeArrowheads="1"/>
          </p:cNvSpPr>
          <p:nvPr/>
        </p:nvSpPr>
        <p:spPr bwMode="auto">
          <a:xfrm>
            <a:off x="250825" y="549275"/>
            <a:ext cx="8642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3200" dirty="0"/>
              <a:t>COMMENT REGARDER UN EDIFICE ?</a:t>
            </a:r>
          </a:p>
        </p:txBody>
      </p:sp>
      <p:sp>
        <p:nvSpPr>
          <p:cNvPr id="13" name="Text Box 5"/>
          <p:cNvSpPr txBox="1">
            <a:spLocks noChangeArrowheads="1"/>
          </p:cNvSpPr>
          <p:nvPr/>
        </p:nvSpPr>
        <p:spPr bwMode="auto">
          <a:xfrm>
            <a:off x="250825" y="1268413"/>
            <a:ext cx="8642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2400" dirty="0"/>
              <a:t>LES GRANDES CATEGORIES D’ANALYSE ARCHITECTURALE</a:t>
            </a:r>
          </a:p>
        </p:txBody>
      </p:sp>
    </p:spTree>
    <p:extLst>
      <p:ext uri="{BB962C8B-B14F-4D97-AF65-F5344CB8AC3E}">
        <p14:creationId xmlns:p14="http://schemas.microsoft.com/office/powerpoint/2010/main" val="58563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5" grpId="0"/>
      <p:bldP spid="6" grpId="0"/>
      <p:bldP spid="7" grpId="0"/>
      <p:bldP spid="8" grpId="0"/>
      <p:bldP spid="9" grpId="0"/>
      <p:bldP spid="10" grpId="0"/>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Text Box 4"/>
          <p:cNvSpPr txBox="1">
            <a:spLocks noChangeArrowheads="1"/>
          </p:cNvSpPr>
          <p:nvPr/>
        </p:nvSpPr>
        <p:spPr bwMode="auto">
          <a:xfrm>
            <a:off x="179388" y="2276475"/>
            <a:ext cx="4176712"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CONTEXTUELLE</a:t>
            </a:r>
          </a:p>
        </p:txBody>
      </p:sp>
      <p:sp>
        <p:nvSpPr>
          <p:cNvPr id="56325" name="Text Box 5"/>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56326" name="Text Box 6"/>
          <p:cNvSpPr txBox="1">
            <a:spLocks noChangeArrowheads="1"/>
          </p:cNvSpPr>
          <p:nvPr/>
        </p:nvSpPr>
        <p:spPr bwMode="auto">
          <a:xfrm>
            <a:off x="179388" y="36433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FORMELLE</a:t>
            </a:r>
          </a:p>
        </p:txBody>
      </p:sp>
      <p:sp>
        <p:nvSpPr>
          <p:cNvPr id="56327" name="Text Box 7"/>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56328" name="Text Box 8"/>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56329" name="Text Box 9"/>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56330" name="Text Box 10"/>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SYMBOLIQUE</a:t>
            </a:r>
          </a:p>
        </p:txBody>
      </p:sp>
      <p:sp>
        <p:nvSpPr>
          <p:cNvPr id="56331" name="Text Box 11"/>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56332" name="Text Box 12"/>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56334" name="Text Box 14"/>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56336" name="Text Box 16"/>
          <p:cNvSpPr txBox="1">
            <a:spLocks noChangeArrowheads="1"/>
          </p:cNvSpPr>
          <p:nvPr/>
        </p:nvSpPr>
        <p:spPr bwMode="auto">
          <a:xfrm>
            <a:off x="4572000" y="2276475"/>
            <a:ext cx="2160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GEOGRAPHIE</a:t>
            </a:r>
          </a:p>
        </p:txBody>
      </p:sp>
      <p:sp>
        <p:nvSpPr>
          <p:cNvPr id="56337" name="Text Box 17"/>
          <p:cNvSpPr txBox="1">
            <a:spLocks noChangeArrowheads="1"/>
          </p:cNvSpPr>
          <p:nvPr/>
        </p:nvSpPr>
        <p:spPr bwMode="auto">
          <a:xfrm>
            <a:off x="6443663" y="2125663"/>
            <a:ext cx="2449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Site large</a:t>
            </a:r>
          </a:p>
        </p:txBody>
      </p:sp>
      <p:sp>
        <p:nvSpPr>
          <p:cNvPr id="56338" name="Text Box 18"/>
          <p:cNvSpPr txBox="1">
            <a:spLocks noChangeArrowheads="1"/>
          </p:cNvSpPr>
          <p:nvPr/>
        </p:nvSpPr>
        <p:spPr bwMode="auto">
          <a:xfrm>
            <a:off x="6443663" y="2557463"/>
            <a:ext cx="2449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Site restreint</a:t>
            </a:r>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387" y="-248347"/>
            <a:ext cx="4167327" cy="2374010"/>
          </a:xfrm>
          <a:prstGeom prst="rect">
            <a:avLst/>
          </a:prstGeom>
        </p:spPr>
      </p:pic>
      <p:pic>
        <p:nvPicPr>
          <p:cNvPr id="3" name="Imag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9388" y="2783578"/>
            <a:ext cx="4167326" cy="3620231"/>
          </a:xfrm>
          <a:prstGeom prst="rect">
            <a:avLst/>
          </a:prstGeom>
        </p:spPr>
      </p:pic>
      <p:pic>
        <p:nvPicPr>
          <p:cNvPr id="4" name="Imag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4871600" y="-371739"/>
            <a:ext cx="2101206" cy="2873080"/>
          </a:xfrm>
          <a:prstGeom prst="rect">
            <a:avLst/>
          </a:prstGeom>
        </p:spPr>
      </p:pic>
      <p:pic>
        <p:nvPicPr>
          <p:cNvPr id="5" name="Imag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90797" y="-6421"/>
            <a:ext cx="4144506" cy="2142444"/>
          </a:xfrm>
          <a:prstGeom prst="rect">
            <a:avLst/>
          </a:prstGeom>
        </p:spPr>
      </p:pic>
      <p:pic>
        <p:nvPicPr>
          <p:cNvPr id="6" name="Imag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76456" y="-27040"/>
            <a:ext cx="1356425" cy="2152703"/>
          </a:xfrm>
          <a:prstGeom prst="rect">
            <a:avLst/>
          </a:prstGeom>
        </p:spPr>
      </p:pic>
    </p:spTree>
    <p:extLst>
      <p:ext uri="{BB962C8B-B14F-4D97-AF65-F5344CB8AC3E}">
        <p14:creationId xmlns:p14="http://schemas.microsoft.com/office/powerpoint/2010/main" val="415928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37"/>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500"/>
                                        <p:tgtEl>
                                          <p:spTgt spid="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6338"/>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6" grpId="0"/>
      <p:bldP spid="56337" grpId="0"/>
      <p:bldP spid="5633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medias.otbor.vm.aiprod.com/original/PCUAQU033FS0002B/1-Tour-Pey-Berland---Credit-Philippe-Berthe---CMN--5--2.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0"/>
            <a:ext cx="920027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267286" y="5542671"/>
            <a:ext cx="5795889" cy="646331"/>
          </a:xfrm>
          <a:prstGeom prst="rect">
            <a:avLst/>
          </a:prstGeom>
          <a:noFill/>
        </p:spPr>
        <p:txBody>
          <a:bodyPr wrap="square" rtlCol="0">
            <a:spAutoFit/>
          </a:bodyPr>
          <a:lstStyle/>
          <a:p>
            <a:r>
              <a:rPr lang="fr-FR" dirty="0" smtClean="0">
                <a:solidFill>
                  <a:schemeClr val="bg1"/>
                </a:solidFill>
              </a:rPr>
              <a:t>Cathédrale Saint-André - Bordeaux</a:t>
            </a:r>
            <a:br>
              <a:rPr lang="fr-FR" dirty="0" smtClean="0">
                <a:solidFill>
                  <a:schemeClr val="bg1"/>
                </a:solidFill>
              </a:rPr>
            </a:br>
            <a:r>
              <a:rPr lang="fr-FR" dirty="0" err="1" smtClean="0">
                <a:solidFill>
                  <a:schemeClr val="bg1"/>
                </a:solidFill>
              </a:rPr>
              <a:t>XIIè</a:t>
            </a:r>
            <a:r>
              <a:rPr lang="fr-FR" dirty="0" smtClean="0">
                <a:solidFill>
                  <a:schemeClr val="bg1"/>
                </a:solidFill>
              </a:rPr>
              <a:t> – </a:t>
            </a:r>
            <a:r>
              <a:rPr lang="fr-FR" dirty="0" err="1" smtClean="0">
                <a:solidFill>
                  <a:schemeClr val="bg1"/>
                </a:solidFill>
              </a:rPr>
              <a:t>XVIè</a:t>
            </a:r>
            <a:r>
              <a:rPr lang="fr-FR" dirty="0" smtClean="0">
                <a:solidFill>
                  <a:schemeClr val="bg1"/>
                </a:solidFill>
              </a:rPr>
              <a:t> siècles</a:t>
            </a:r>
            <a:endParaRPr lang="fr-FR" dirty="0">
              <a:solidFill>
                <a:schemeClr val="bg1"/>
              </a:solidFill>
            </a:endParaRPr>
          </a:p>
        </p:txBody>
      </p:sp>
    </p:spTree>
    <p:extLst>
      <p:ext uri="{BB962C8B-B14F-4D97-AF65-F5344CB8AC3E}">
        <p14:creationId xmlns:p14="http://schemas.microsoft.com/office/powerpoint/2010/main" val="207578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278795"/>
            <a:ext cx="9145858" cy="3481464"/>
          </a:xfrm>
          <a:prstGeom prst="rect">
            <a:avLst/>
          </a:prstGeom>
        </p:spPr>
      </p:pic>
      <p:sp>
        <p:nvSpPr>
          <p:cNvPr id="3" name="ZoneTexte 2"/>
          <p:cNvSpPr txBox="1"/>
          <p:nvPr/>
        </p:nvSpPr>
        <p:spPr>
          <a:xfrm>
            <a:off x="268941" y="4867835"/>
            <a:ext cx="8458200" cy="646331"/>
          </a:xfrm>
          <a:prstGeom prst="rect">
            <a:avLst/>
          </a:prstGeom>
          <a:noFill/>
        </p:spPr>
        <p:txBody>
          <a:bodyPr wrap="square" rtlCol="0">
            <a:spAutoFit/>
          </a:bodyPr>
          <a:lstStyle/>
          <a:p>
            <a:r>
              <a:rPr lang="fr-FR" dirty="0" smtClean="0"/>
              <a:t>Adolph </a:t>
            </a:r>
            <a:r>
              <a:rPr lang="fr-FR" dirty="0" err="1" smtClean="0"/>
              <a:t>Thiac</a:t>
            </a:r>
            <a:r>
              <a:rPr lang="fr-FR" dirty="0" smtClean="0"/>
              <a:t/>
            </a:r>
            <a:br>
              <a:rPr lang="fr-FR" dirty="0" smtClean="0"/>
            </a:br>
            <a:r>
              <a:rPr lang="fr-FR" dirty="0" smtClean="0"/>
              <a:t>Tribunal de Bordeaux – 1839-1846</a:t>
            </a:r>
            <a:endParaRPr lang="fr-FR" dirty="0"/>
          </a:p>
        </p:txBody>
      </p:sp>
    </p:spTree>
    <p:extLst>
      <p:ext uri="{BB962C8B-B14F-4D97-AF65-F5344CB8AC3E}">
        <p14:creationId xmlns:p14="http://schemas.microsoft.com/office/powerpoint/2010/main" val="126236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914400" y="5381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fr-FR" altLang="fr-FR" sz="2400">
              <a:latin typeface="Times" panose="02020603050405020304" pitchFamily="18" charset="0"/>
            </a:endParaRPr>
          </a:p>
        </p:txBody>
      </p:sp>
      <p:sp>
        <p:nvSpPr>
          <p:cNvPr id="37893" name="ZoneTexte 1"/>
          <p:cNvSpPr txBox="1">
            <a:spLocks noChangeArrowheads="1"/>
          </p:cNvSpPr>
          <p:nvPr/>
        </p:nvSpPr>
        <p:spPr bwMode="auto">
          <a:xfrm>
            <a:off x="179388" y="203600"/>
            <a:ext cx="5041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3600" dirty="0" smtClean="0"/>
              <a:t>ARCHITECTE</a:t>
            </a:r>
            <a:endParaRPr lang="fr-FR" altLang="fr-FR" sz="3600" dirty="0"/>
          </a:p>
        </p:txBody>
      </p:sp>
      <p:sp>
        <p:nvSpPr>
          <p:cNvPr id="2" name="ZoneTexte 1"/>
          <p:cNvSpPr txBox="1"/>
          <p:nvPr/>
        </p:nvSpPr>
        <p:spPr>
          <a:xfrm>
            <a:off x="134751" y="1022842"/>
            <a:ext cx="5481824" cy="400110"/>
          </a:xfrm>
          <a:prstGeom prst="rect">
            <a:avLst/>
          </a:prstGeom>
          <a:noFill/>
        </p:spPr>
        <p:txBody>
          <a:bodyPr wrap="square" rtlCol="0">
            <a:spAutoFit/>
          </a:bodyPr>
          <a:lstStyle/>
          <a:p>
            <a:r>
              <a:rPr lang="fr-FR" sz="2000" dirty="0" smtClean="0"/>
              <a:t>EMPRUNTE AU LATIN  « </a:t>
            </a:r>
            <a:r>
              <a:rPr lang="fr-FR" sz="2000" i="1" dirty="0" err="1" smtClean="0"/>
              <a:t>architectus</a:t>
            </a:r>
            <a:r>
              <a:rPr lang="fr-FR" sz="2000" dirty="0" smtClean="0"/>
              <a:t> » (1510)</a:t>
            </a:r>
            <a:endParaRPr lang="fr-FR" sz="2000" dirty="0"/>
          </a:p>
        </p:txBody>
      </p:sp>
      <p:sp>
        <p:nvSpPr>
          <p:cNvPr id="12" name="ZoneTexte 11"/>
          <p:cNvSpPr txBox="1"/>
          <p:nvPr/>
        </p:nvSpPr>
        <p:spPr>
          <a:xfrm>
            <a:off x="1667716" y="1837749"/>
            <a:ext cx="5481824" cy="1323439"/>
          </a:xfrm>
          <a:prstGeom prst="rect">
            <a:avLst/>
          </a:prstGeom>
          <a:noFill/>
        </p:spPr>
        <p:txBody>
          <a:bodyPr wrap="square" rtlCol="0">
            <a:spAutoFit/>
          </a:bodyPr>
          <a:lstStyle/>
          <a:p>
            <a:r>
              <a:rPr lang="fr-FR" sz="2000" dirty="0" smtClean="0"/>
              <a:t>RACINES GRECQUES :  </a:t>
            </a:r>
          </a:p>
          <a:p>
            <a:pPr marL="342900" indent="-342900">
              <a:lnSpc>
                <a:spcPct val="150000"/>
              </a:lnSpc>
              <a:buFont typeface="Arial" panose="020B0604020202020204" pitchFamily="34" charset="0"/>
              <a:buChar char="•"/>
            </a:pPr>
            <a:r>
              <a:rPr lang="fr-FR" sz="2000" i="1" dirty="0" err="1" smtClean="0"/>
              <a:t>ark</a:t>
            </a:r>
            <a:r>
              <a:rPr lang="fr-FR" sz="2000" dirty="0" err="1" smtClean="0"/>
              <a:t>hi</a:t>
            </a:r>
            <a:r>
              <a:rPr lang="fr-FR" sz="2000" dirty="0" smtClean="0"/>
              <a:t>  (qui donne archi)</a:t>
            </a:r>
          </a:p>
          <a:p>
            <a:pPr marL="342900" indent="-342900">
              <a:lnSpc>
                <a:spcPct val="150000"/>
              </a:lnSpc>
              <a:buFont typeface="Arial" panose="020B0604020202020204" pitchFamily="34" charset="0"/>
              <a:buChar char="•"/>
            </a:pPr>
            <a:r>
              <a:rPr lang="fr-FR" sz="2000" i="1" dirty="0" err="1" smtClean="0"/>
              <a:t>Tektôn</a:t>
            </a:r>
            <a:r>
              <a:rPr lang="fr-FR" sz="2000" dirty="0" smtClean="0"/>
              <a:t> : charpentier</a:t>
            </a:r>
            <a:endParaRPr lang="fr-FR" sz="2000" dirty="0"/>
          </a:p>
        </p:txBody>
      </p:sp>
      <p:sp>
        <p:nvSpPr>
          <p:cNvPr id="3" name="ZoneTexte 2"/>
          <p:cNvSpPr txBox="1"/>
          <p:nvPr/>
        </p:nvSpPr>
        <p:spPr>
          <a:xfrm>
            <a:off x="3066397" y="3752858"/>
            <a:ext cx="5437187" cy="1477328"/>
          </a:xfrm>
          <a:prstGeom prst="rect">
            <a:avLst/>
          </a:prstGeom>
          <a:noFill/>
        </p:spPr>
        <p:txBody>
          <a:bodyPr wrap="square" rtlCol="0">
            <a:spAutoFit/>
          </a:bodyPr>
          <a:lstStyle/>
          <a:p>
            <a:r>
              <a:rPr lang="fr-FR" sz="3600" dirty="0" smtClean="0"/>
              <a:t>ARKHI</a:t>
            </a:r>
          </a:p>
          <a:p>
            <a:pPr marL="285750" indent="-285750">
              <a:lnSpc>
                <a:spcPct val="150000"/>
              </a:lnSpc>
              <a:buFont typeface="Arial" panose="020B0604020202020204" pitchFamily="34" charset="0"/>
              <a:buChar char="•"/>
            </a:pPr>
            <a:r>
              <a:rPr lang="fr-FR" dirty="0" smtClean="0"/>
              <a:t>Celui qui prend l’initiative</a:t>
            </a:r>
          </a:p>
          <a:p>
            <a:pPr marL="285750" indent="-285750">
              <a:lnSpc>
                <a:spcPct val="150000"/>
              </a:lnSpc>
              <a:buFont typeface="Arial" panose="020B0604020202020204" pitchFamily="34" charset="0"/>
              <a:buChar char="•"/>
            </a:pPr>
            <a:r>
              <a:rPr lang="fr-FR" dirty="0" smtClean="0"/>
              <a:t>Celui qui commande</a:t>
            </a:r>
            <a:endParaRPr lang="fr-FR" dirty="0"/>
          </a:p>
        </p:txBody>
      </p:sp>
    </p:spTree>
    <p:extLst>
      <p:ext uri="{BB962C8B-B14F-4D97-AF65-F5344CB8AC3E}">
        <p14:creationId xmlns:p14="http://schemas.microsoft.com/office/powerpoint/2010/main" val="348284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www.enm.justice.fr/sites/default/files/field/image/actu15septembre2015.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1068"/>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68941" y="5715000"/>
            <a:ext cx="5970494" cy="923330"/>
          </a:xfrm>
          <a:prstGeom prst="rect">
            <a:avLst/>
          </a:prstGeom>
          <a:noFill/>
        </p:spPr>
        <p:txBody>
          <a:bodyPr wrap="square" rtlCol="0">
            <a:spAutoFit/>
          </a:bodyPr>
          <a:lstStyle/>
          <a:p>
            <a:r>
              <a:rPr lang="fr-FR" dirty="0" smtClean="0"/>
              <a:t>Guillaume Gillet</a:t>
            </a:r>
            <a:br>
              <a:rPr lang="fr-FR" dirty="0" smtClean="0"/>
            </a:br>
            <a:r>
              <a:rPr lang="fr-FR" dirty="0" smtClean="0"/>
              <a:t>Ecole de la magistrature – Bordeaux</a:t>
            </a:r>
          </a:p>
          <a:p>
            <a:r>
              <a:rPr lang="fr-FR" dirty="0" smtClean="0"/>
              <a:t>1969-1973</a:t>
            </a:r>
            <a:endParaRPr lang="fr-FR" dirty="0"/>
          </a:p>
        </p:txBody>
      </p:sp>
    </p:spTree>
    <p:extLst>
      <p:ext uri="{BB962C8B-B14F-4D97-AF65-F5344CB8AC3E}">
        <p14:creationId xmlns:p14="http://schemas.microsoft.com/office/powerpoint/2010/main" val="70250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Text Box 4"/>
          <p:cNvSpPr txBox="1">
            <a:spLocks noChangeArrowheads="1"/>
          </p:cNvSpPr>
          <p:nvPr/>
        </p:nvSpPr>
        <p:spPr bwMode="auto">
          <a:xfrm>
            <a:off x="179388" y="2276475"/>
            <a:ext cx="4176712"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CONTEXTUELLE</a:t>
            </a:r>
          </a:p>
        </p:txBody>
      </p:sp>
      <p:sp>
        <p:nvSpPr>
          <p:cNvPr id="56325" name="Text Box 5"/>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56326" name="Text Box 6"/>
          <p:cNvSpPr txBox="1">
            <a:spLocks noChangeArrowheads="1"/>
          </p:cNvSpPr>
          <p:nvPr/>
        </p:nvSpPr>
        <p:spPr bwMode="auto">
          <a:xfrm>
            <a:off x="179388" y="36433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FORMELLE</a:t>
            </a:r>
          </a:p>
        </p:txBody>
      </p:sp>
      <p:sp>
        <p:nvSpPr>
          <p:cNvPr id="56327" name="Text Box 7"/>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56328" name="Text Box 8"/>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56329" name="Text Box 9"/>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56330" name="Text Box 10"/>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SYMBOLIQUE</a:t>
            </a:r>
          </a:p>
        </p:txBody>
      </p:sp>
      <p:sp>
        <p:nvSpPr>
          <p:cNvPr id="56331" name="Text Box 11"/>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56332" name="Text Box 12"/>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56334" name="Text Box 14"/>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56336" name="Text Box 16"/>
          <p:cNvSpPr txBox="1">
            <a:spLocks noChangeArrowheads="1"/>
          </p:cNvSpPr>
          <p:nvPr/>
        </p:nvSpPr>
        <p:spPr bwMode="auto">
          <a:xfrm>
            <a:off x="4572000" y="2276475"/>
            <a:ext cx="2160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GEOGRAPHIE</a:t>
            </a:r>
          </a:p>
        </p:txBody>
      </p:sp>
      <p:sp>
        <p:nvSpPr>
          <p:cNvPr id="56337" name="Text Box 17"/>
          <p:cNvSpPr txBox="1">
            <a:spLocks noChangeArrowheads="1"/>
          </p:cNvSpPr>
          <p:nvPr/>
        </p:nvSpPr>
        <p:spPr bwMode="auto">
          <a:xfrm>
            <a:off x="6443663" y="2125663"/>
            <a:ext cx="2449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Site large</a:t>
            </a:r>
          </a:p>
        </p:txBody>
      </p:sp>
      <p:sp>
        <p:nvSpPr>
          <p:cNvPr id="56338" name="Text Box 18"/>
          <p:cNvSpPr txBox="1">
            <a:spLocks noChangeArrowheads="1"/>
          </p:cNvSpPr>
          <p:nvPr/>
        </p:nvSpPr>
        <p:spPr bwMode="auto">
          <a:xfrm>
            <a:off x="6443663" y="2557463"/>
            <a:ext cx="2449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Site restreint</a:t>
            </a:r>
          </a:p>
        </p:txBody>
      </p:sp>
      <p:sp>
        <p:nvSpPr>
          <p:cNvPr id="56342" name="Text Box 22"/>
          <p:cNvSpPr txBox="1">
            <a:spLocks noChangeArrowheads="1"/>
          </p:cNvSpPr>
          <p:nvPr/>
        </p:nvSpPr>
        <p:spPr bwMode="auto">
          <a:xfrm>
            <a:off x="4572000" y="3422650"/>
            <a:ext cx="2160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REGLEMENTS</a:t>
            </a:r>
          </a:p>
        </p:txBody>
      </p:sp>
      <p:sp>
        <p:nvSpPr>
          <p:cNvPr id="56343" name="Text Box 23"/>
          <p:cNvSpPr txBox="1">
            <a:spLocks noChangeArrowheads="1"/>
          </p:cNvSpPr>
          <p:nvPr/>
        </p:nvSpPr>
        <p:spPr bwMode="auto">
          <a:xfrm>
            <a:off x="6443663" y="3141663"/>
            <a:ext cx="26273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Règlements d’urbanisme</a:t>
            </a:r>
          </a:p>
        </p:txBody>
      </p:sp>
      <p:sp>
        <p:nvSpPr>
          <p:cNvPr id="56344" name="Text Box 24"/>
          <p:cNvSpPr txBox="1">
            <a:spLocks noChangeArrowheads="1"/>
          </p:cNvSpPr>
          <p:nvPr/>
        </p:nvSpPr>
        <p:spPr bwMode="auto">
          <a:xfrm>
            <a:off x="6443663" y="3573463"/>
            <a:ext cx="27717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Règlements pompiers</a:t>
            </a:r>
          </a:p>
        </p:txBody>
      </p:sp>
      <p:sp>
        <p:nvSpPr>
          <p:cNvPr id="56345" name="Text Box 25"/>
          <p:cNvSpPr txBox="1">
            <a:spLocks noChangeArrowheads="1"/>
          </p:cNvSpPr>
          <p:nvPr/>
        </p:nvSpPr>
        <p:spPr bwMode="auto">
          <a:xfrm>
            <a:off x="6443663" y="4005263"/>
            <a:ext cx="28432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Règlements </a:t>
            </a:r>
            <a:r>
              <a:rPr lang="fr-FR" dirty="0" smtClean="0"/>
              <a:t>handicapés</a:t>
            </a:r>
            <a:endParaRPr lang="fr-FR" dirty="0"/>
          </a:p>
        </p:txBody>
      </p:sp>
      <p:sp>
        <p:nvSpPr>
          <p:cNvPr id="56346" name="Text Box 26"/>
          <p:cNvSpPr txBox="1">
            <a:spLocks noChangeArrowheads="1"/>
          </p:cNvSpPr>
          <p:nvPr/>
        </p:nvSpPr>
        <p:spPr bwMode="auto">
          <a:xfrm>
            <a:off x="4572000" y="4868863"/>
            <a:ext cx="21605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CULTURE</a:t>
            </a:r>
          </a:p>
        </p:txBody>
      </p:sp>
      <p:sp>
        <p:nvSpPr>
          <p:cNvPr id="56347" name="Text Box 27"/>
          <p:cNvSpPr txBox="1">
            <a:spLocks noChangeArrowheads="1"/>
          </p:cNvSpPr>
          <p:nvPr/>
        </p:nvSpPr>
        <p:spPr bwMode="auto">
          <a:xfrm>
            <a:off x="6445250" y="4581525"/>
            <a:ext cx="2376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Civilisation</a:t>
            </a:r>
          </a:p>
        </p:txBody>
      </p:sp>
      <p:sp>
        <p:nvSpPr>
          <p:cNvPr id="56348" name="Text Box 28"/>
          <p:cNvSpPr txBox="1">
            <a:spLocks noChangeArrowheads="1"/>
          </p:cNvSpPr>
          <p:nvPr/>
        </p:nvSpPr>
        <p:spPr bwMode="auto">
          <a:xfrm>
            <a:off x="6443663" y="5013325"/>
            <a:ext cx="24495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Culture architecturale</a:t>
            </a:r>
          </a:p>
        </p:txBody>
      </p:sp>
      <p:sp>
        <p:nvSpPr>
          <p:cNvPr id="56349" name="Text Box 29"/>
          <p:cNvSpPr txBox="1">
            <a:spLocks noChangeArrowheads="1"/>
          </p:cNvSpPr>
          <p:nvPr/>
        </p:nvSpPr>
        <p:spPr bwMode="auto">
          <a:xfrm>
            <a:off x="6443663" y="5446713"/>
            <a:ext cx="2592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Anthropologique</a:t>
            </a:r>
          </a:p>
        </p:txBody>
      </p:sp>
      <p:sp>
        <p:nvSpPr>
          <p:cNvPr id="56350" name="Text Box 30"/>
          <p:cNvSpPr txBox="1">
            <a:spLocks noChangeArrowheads="1"/>
          </p:cNvSpPr>
          <p:nvPr/>
        </p:nvSpPr>
        <p:spPr bwMode="auto">
          <a:xfrm>
            <a:off x="4572000" y="6021388"/>
            <a:ext cx="28082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POLITIQUE &amp; SOCIALE</a:t>
            </a:r>
          </a:p>
        </p:txBody>
      </p:sp>
      <p:pic>
        <p:nvPicPr>
          <p:cNvPr id="3" name="Imag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9388" y="2783578"/>
            <a:ext cx="4167326" cy="3620231"/>
          </a:xfrm>
          <a:prstGeom prst="rect">
            <a:avLst/>
          </a:prstGeom>
        </p:spPr>
      </p:pic>
      <p:pic>
        <p:nvPicPr>
          <p:cNvPr id="4" name="Imag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871600" y="-371739"/>
            <a:ext cx="2101206" cy="2873080"/>
          </a:xfrm>
          <a:prstGeom prst="rect">
            <a:avLst/>
          </a:prstGeom>
        </p:spPr>
      </p:pic>
      <p:pic>
        <p:nvPicPr>
          <p:cNvPr id="5" name="Imag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9387" y="-27040"/>
            <a:ext cx="4144506" cy="2142444"/>
          </a:xfrm>
          <a:prstGeom prst="rect">
            <a:avLst/>
          </a:prstGeom>
        </p:spPr>
      </p:pic>
    </p:spTree>
    <p:extLst>
      <p:ext uri="{BB962C8B-B14F-4D97-AF65-F5344CB8AC3E}">
        <p14:creationId xmlns:p14="http://schemas.microsoft.com/office/powerpoint/2010/main" val="25035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3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3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3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2" grpId="0"/>
      <p:bldP spid="56343" grpId="0"/>
      <p:bldP spid="56344" grpId="0"/>
      <p:bldP spid="56345" grpId="0"/>
      <p:bldP spid="56346" grpId="0"/>
      <p:bldP spid="56347" grpId="0"/>
      <p:bldP spid="56348" grpId="0"/>
      <p:bldP spid="56349" grpId="0"/>
      <p:bldP spid="5635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57347" name="Text Box 3"/>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57348" name="Text Box 4"/>
          <p:cNvSpPr txBox="1">
            <a:spLocks noChangeArrowheads="1"/>
          </p:cNvSpPr>
          <p:nvPr/>
        </p:nvSpPr>
        <p:spPr bwMode="auto">
          <a:xfrm>
            <a:off x="179388" y="36433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FORMELLE</a:t>
            </a:r>
          </a:p>
        </p:txBody>
      </p:sp>
      <p:sp>
        <p:nvSpPr>
          <p:cNvPr id="57349" name="Text Box 5"/>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57350" name="Text Box 6"/>
          <p:cNvSpPr txBox="1">
            <a:spLocks noChangeArrowheads="1"/>
          </p:cNvSpPr>
          <p:nvPr/>
        </p:nvSpPr>
        <p:spPr bwMode="auto">
          <a:xfrm>
            <a:off x="179388" y="2708275"/>
            <a:ext cx="4176712"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PROGRAMMATIQUE</a:t>
            </a:r>
            <a:r>
              <a:rPr lang="fr-FR"/>
              <a:t> </a:t>
            </a:r>
          </a:p>
        </p:txBody>
      </p:sp>
      <p:sp>
        <p:nvSpPr>
          <p:cNvPr id="57351" name="Text Box 7"/>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57352" name="Text Box 8"/>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SYMBOLIQUE</a:t>
            </a:r>
          </a:p>
        </p:txBody>
      </p:sp>
      <p:sp>
        <p:nvSpPr>
          <p:cNvPr id="57353" name="Text Box 9"/>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57354" name="Text Box 10"/>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57355"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57373" name="Text Box 29"/>
          <p:cNvSpPr txBox="1">
            <a:spLocks noChangeArrowheads="1"/>
          </p:cNvSpPr>
          <p:nvPr/>
        </p:nvSpPr>
        <p:spPr bwMode="auto">
          <a:xfrm>
            <a:off x="4572000" y="2420938"/>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TYPOLOGIE</a:t>
            </a:r>
          </a:p>
        </p:txBody>
      </p:sp>
      <p:sp>
        <p:nvSpPr>
          <p:cNvPr id="57374" name="Text Box 30"/>
          <p:cNvSpPr txBox="1">
            <a:spLocks noChangeArrowheads="1"/>
          </p:cNvSpPr>
          <p:nvPr/>
        </p:nvSpPr>
        <p:spPr bwMode="auto">
          <a:xfrm>
            <a:off x="4572000" y="2924175"/>
            <a:ext cx="360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DEFINITION DU PROGRAMME</a:t>
            </a:r>
          </a:p>
        </p:txBody>
      </p:sp>
      <p:sp>
        <p:nvSpPr>
          <p:cNvPr id="57375" name="Text Box 31"/>
          <p:cNvSpPr txBox="1">
            <a:spLocks noChangeArrowheads="1"/>
          </p:cNvSpPr>
          <p:nvPr/>
        </p:nvSpPr>
        <p:spPr bwMode="auto">
          <a:xfrm>
            <a:off x="5292725" y="3429000"/>
            <a:ext cx="28082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Cabinet de programmistes</a:t>
            </a:r>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388" y="0"/>
            <a:ext cx="3789122" cy="2126257"/>
          </a:xfrm>
          <a:prstGeom prst="rect">
            <a:avLst/>
          </a:prstGeom>
        </p:spPr>
      </p:pic>
      <p:pic>
        <p:nvPicPr>
          <p:cNvPr id="3" name="Imag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4017056"/>
            <a:ext cx="3860800" cy="2422607"/>
          </a:xfrm>
          <a:prstGeom prst="rect">
            <a:avLst/>
          </a:prstGeom>
        </p:spPr>
      </p:pic>
      <p:pic>
        <p:nvPicPr>
          <p:cNvPr id="17" name="Picture 6" descr="Sans titre-8-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72000" y="4017600"/>
            <a:ext cx="3862858" cy="24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Sans titre-8-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0" y="4017600"/>
            <a:ext cx="3862858" cy="24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descr="Sans titre-8-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72000" y="4017600"/>
            <a:ext cx="3862858" cy="24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descr="Sans titre-8-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572000" y="4017600"/>
            <a:ext cx="3862858" cy="24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15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7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737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25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25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25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25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73" grpId="0"/>
      <p:bldP spid="57374" grpId="0"/>
      <p:bldP spid="5737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58371" name="Text Box 3"/>
          <p:cNvSpPr txBox="1">
            <a:spLocks noChangeArrowheads="1"/>
          </p:cNvSpPr>
          <p:nvPr/>
        </p:nvSpPr>
        <p:spPr bwMode="auto">
          <a:xfrm>
            <a:off x="179388" y="3211513"/>
            <a:ext cx="41767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CONSTRUCTIVE</a:t>
            </a:r>
          </a:p>
        </p:txBody>
      </p:sp>
      <p:sp>
        <p:nvSpPr>
          <p:cNvPr id="58372" name="Text Box 4"/>
          <p:cNvSpPr txBox="1">
            <a:spLocks noChangeArrowheads="1"/>
          </p:cNvSpPr>
          <p:nvPr/>
        </p:nvSpPr>
        <p:spPr bwMode="auto">
          <a:xfrm>
            <a:off x="179388" y="36433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FORMELLE</a:t>
            </a:r>
          </a:p>
        </p:txBody>
      </p:sp>
      <p:sp>
        <p:nvSpPr>
          <p:cNvPr id="58373" name="Text Box 5"/>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58374" name="Text Box 6"/>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a:t>
            </a:r>
            <a:r>
              <a:rPr lang="fr-FR">
                <a:solidFill>
                  <a:schemeClr val="tx1"/>
                </a:solidFill>
              </a:rPr>
              <a:t> </a:t>
            </a:r>
            <a:r>
              <a:rPr lang="fr-FR"/>
              <a:t>PROGRAMMATIQUE </a:t>
            </a:r>
          </a:p>
        </p:txBody>
      </p:sp>
      <p:sp>
        <p:nvSpPr>
          <p:cNvPr id="58375" name="Text Box 7"/>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58376" name="Text Box 8"/>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SYMBOLIQUE</a:t>
            </a:r>
          </a:p>
        </p:txBody>
      </p:sp>
      <p:sp>
        <p:nvSpPr>
          <p:cNvPr id="58377" name="Text Box 9"/>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58378" name="Text Box 10"/>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58379"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58380" name="Text Box 12"/>
          <p:cNvSpPr txBox="1">
            <a:spLocks noChangeArrowheads="1"/>
          </p:cNvSpPr>
          <p:nvPr/>
        </p:nvSpPr>
        <p:spPr bwMode="auto">
          <a:xfrm>
            <a:off x="4572000" y="2276475"/>
            <a:ext cx="287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SYSTEME CONSTRUCTIF</a:t>
            </a:r>
          </a:p>
        </p:txBody>
      </p:sp>
      <p:sp>
        <p:nvSpPr>
          <p:cNvPr id="58381" name="Text Box 13"/>
          <p:cNvSpPr txBox="1">
            <a:spLocks noChangeArrowheads="1"/>
          </p:cNvSpPr>
          <p:nvPr/>
        </p:nvSpPr>
        <p:spPr bwMode="auto">
          <a:xfrm>
            <a:off x="5292725" y="2779713"/>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Appuis continus</a:t>
            </a:r>
          </a:p>
        </p:txBody>
      </p:sp>
      <p:sp>
        <p:nvSpPr>
          <p:cNvPr id="58382" name="Text Box 14"/>
          <p:cNvSpPr txBox="1">
            <a:spLocks noChangeArrowheads="1"/>
          </p:cNvSpPr>
          <p:nvPr/>
        </p:nvSpPr>
        <p:spPr bwMode="auto">
          <a:xfrm>
            <a:off x="5292725" y="3284538"/>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Appuis ponctuels</a:t>
            </a:r>
          </a:p>
        </p:txBody>
      </p:sp>
      <p:sp>
        <p:nvSpPr>
          <p:cNvPr id="58383" name="Text Box 15"/>
          <p:cNvSpPr txBox="1">
            <a:spLocks noChangeArrowheads="1"/>
          </p:cNvSpPr>
          <p:nvPr/>
        </p:nvSpPr>
        <p:spPr bwMode="auto">
          <a:xfrm>
            <a:off x="5292725" y="3716338"/>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Systèmes complexes</a:t>
            </a:r>
          </a:p>
        </p:txBody>
      </p:sp>
      <p:sp>
        <p:nvSpPr>
          <p:cNvPr id="58384" name="Text Box 16"/>
          <p:cNvSpPr txBox="1">
            <a:spLocks noChangeArrowheads="1"/>
          </p:cNvSpPr>
          <p:nvPr/>
        </p:nvSpPr>
        <p:spPr bwMode="auto">
          <a:xfrm>
            <a:off x="4572000" y="4141788"/>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LES MATERIAUX</a:t>
            </a:r>
          </a:p>
        </p:txBody>
      </p:sp>
      <p:sp>
        <p:nvSpPr>
          <p:cNvPr id="58385" name="Text Box 17"/>
          <p:cNvSpPr txBox="1">
            <a:spLocks noChangeArrowheads="1"/>
          </p:cNvSpPr>
          <p:nvPr/>
        </p:nvSpPr>
        <p:spPr bwMode="auto">
          <a:xfrm>
            <a:off x="4572000" y="4579938"/>
            <a:ext cx="432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LES PROCEDES DE MISE EN OEUVRE</a:t>
            </a:r>
          </a:p>
        </p:txBody>
      </p:sp>
      <p:sp>
        <p:nvSpPr>
          <p:cNvPr id="58386" name="Text Box 18"/>
          <p:cNvSpPr txBox="1">
            <a:spLocks noChangeArrowheads="1"/>
          </p:cNvSpPr>
          <p:nvPr/>
        </p:nvSpPr>
        <p:spPr bwMode="auto">
          <a:xfrm>
            <a:off x="4572000" y="5011738"/>
            <a:ext cx="43926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AMBIANCE ET CONFORT</a:t>
            </a:r>
          </a:p>
        </p:txBody>
      </p:sp>
      <p:sp>
        <p:nvSpPr>
          <p:cNvPr id="58387" name="Text Box 19"/>
          <p:cNvSpPr txBox="1">
            <a:spLocks noChangeArrowheads="1"/>
          </p:cNvSpPr>
          <p:nvPr/>
        </p:nvSpPr>
        <p:spPr bwMode="auto">
          <a:xfrm>
            <a:off x="5292725" y="5372100"/>
            <a:ext cx="360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Acoustique</a:t>
            </a:r>
          </a:p>
        </p:txBody>
      </p:sp>
      <p:sp>
        <p:nvSpPr>
          <p:cNvPr id="58388" name="Text Box 20"/>
          <p:cNvSpPr txBox="1">
            <a:spLocks noChangeArrowheads="1"/>
          </p:cNvSpPr>
          <p:nvPr/>
        </p:nvSpPr>
        <p:spPr bwMode="auto">
          <a:xfrm>
            <a:off x="5291138" y="5803900"/>
            <a:ext cx="3673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Eclairage, etc…</a:t>
            </a:r>
          </a:p>
        </p:txBody>
      </p:sp>
      <p:sp>
        <p:nvSpPr>
          <p:cNvPr id="58389" name="Text Box 21"/>
          <p:cNvSpPr txBox="1">
            <a:spLocks noChangeArrowheads="1"/>
          </p:cNvSpPr>
          <p:nvPr/>
        </p:nvSpPr>
        <p:spPr bwMode="auto">
          <a:xfrm>
            <a:off x="4572000" y="6302375"/>
            <a:ext cx="4321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DEVELOPPEMENT DURABLE</a:t>
            </a:r>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502" y="-7181"/>
            <a:ext cx="1533298" cy="2044397"/>
          </a:xfrm>
          <a:prstGeom prst="rect">
            <a:avLst/>
          </a:prstGeom>
        </p:spPr>
      </p:pic>
      <p:pic>
        <p:nvPicPr>
          <p:cNvPr id="3" name="Imag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0146" y="-7181"/>
            <a:ext cx="2725863" cy="2044397"/>
          </a:xfrm>
          <a:prstGeom prst="rect">
            <a:avLst/>
          </a:prstGeom>
        </p:spPr>
      </p:pic>
      <p:pic>
        <p:nvPicPr>
          <p:cNvPr id="4" name="Imag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7011" y="-7181"/>
            <a:ext cx="1533298" cy="2044397"/>
          </a:xfrm>
          <a:prstGeom prst="rect">
            <a:avLst/>
          </a:prstGeom>
        </p:spPr>
      </p:pic>
      <p:pic>
        <p:nvPicPr>
          <p:cNvPr id="5" name="Imag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51310" y="-19146"/>
            <a:ext cx="2460461" cy="2056362"/>
          </a:xfrm>
          <a:prstGeom prst="rect">
            <a:avLst/>
          </a:prstGeom>
        </p:spPr>
      </p:pic>
    </p:spTree>
    <p:extLst>
      <p:ext uri="{BB962C8B-B14F-4D97-AF65-F5344CB8AC3E}">
        <p14:creationId xmlns:p14="http://schemas.microsoft.com/office/powerpoint/2010/main" val="138333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8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500"/>
                                        <p:tgtEl>
                                          <p:spTgt spid="2"/>
                                        </p:tgtEl>
                                      </p:cBhvr>
                                    </p:animEffect>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3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3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384"/>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838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8386"/>
                                        </p:tgtEl>
                                        <p:attrNameLst>
                                          <p:attrName>style.visibility</p:attrName>
                                        </p:attrNameLst>
                                      </p:cBhvr>
                                      <p:to>
                                        <p:strVal val="visible"/>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3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38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0" grpId="0"/>
      <p:bldP spid="58381" grpId="0"/>
      <p:bldP spid="58382" grpId="0"/>
      <p:bldP spid="58383" grpId="0"/>
      <p:bldP spid="58384" grpId="0"/>
      <p:bldP spid="58385" grpId="0"/>
      <p:bldP spid="58386" grpId="0"/>
      <p:bldP spid="58387" grpId="0"/>
      <p:bldP spid="58388" grpId="0"/>
      <p:bldP spid="5838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59395" name="Text Box 3"/>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59396" name="Text Box 4"/>
          <p:cNvSpPr txBox="1">
            <a:spLocks noChangeArrowheads="1"/>
          </p:cNvSpPr>
          <p:nvPr/>
        </p:nvSpPr>
        <p:spPr bwMode="auto">
          <a:xfrm>
            <a:off x="179388" y="3643313"/>
            <a:ext cx="41767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FORMELLE</a:t>
            </a:r>
          </a:p>
        </p:txBody>
      </p:sp>
      <p:sp>
        <p:nvSpPr>
          <p:cNvPr id="59397" name="Text Box 5"/>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59398" name="Text Box 6"/>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59399" name="Text Box 7"/>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59400" name="Text Box 8"/>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LA DIMENSION SYMBOLIQUE</a:t>
            </a:r>
          </a:p>
        </p:txBody>
      </p:sp>
      <p:sp>
        <p:nvSpPr>
          <p:cNvPr id="59401" name="Text Box 9"/>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59402" name="Text Box 10"/>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59403"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59404" name="Text Box 12"/>
          <p:cNvSpPr txBox="1">
            <a:spLocks noChangeArrowheads="1"/>
          </p:cNvSpPr>
          <p:nvPr/>
        </p:nvSpPr>
        <p:spPr bwMode="auto">
          <a:xfrm>
            <a:off x="4572000" y="2198688"/>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LES FORMES</a:t>
            </a:r>
          </a:p>
        </p:txBody>
      </p:sp>
      <p:sp>
        <p:nvSpPr>
          <p:cNvPr id="59405" name="Text Box 13"/>
          <p:cNvSpPr txBox="1">
            <a:spLocks noChangeArrowheads="1"/>
          </p:cNvSpPr>
          <p:nvPr/>
        </p:nvSpPr>
        <p:spPr bwMode="auto">
          <a:xfrm>
            <a:off x="4572000" y="2774950"/>
            <a:ext cx="2951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 STYLE</a:t>
            </a:r>
          </a:p>
        </p:txBody>
      </p:sp>
      <p:sp>
        <p:nvSpPr>
          <p:cNvPr id="59414" name="Text Box 22"/>
          <p:cNvSpPr txBox="1">
            <a:spLocks noChangeArrowheads="1"/>
          </p:cNvSpPr>
          <p:nvPr/>
        </p:nvSpPr>
        <p:spPr bwMode="auto">
          <a:xfrm>
            <a:off x="4572000" y="3278188"/>
            <a:ext cx="3313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COMPOSITION</a:t>
            </a:r>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0988" y="0"/>
            <a:ext cx="2752498" cy="2064374"/>
          </a:xfrm>
          <a:prstGeom prst="rect">
            <a:avLst/>
          </a:prstGeom>
        </p:spPr>
      </p:pic>
      <p:pic>
        <p:nvPicPr>
          <p:cNvPr id="3" name="Imag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3385" y="0"/>
            <a:ext cx="1542786" cy="2057048"/>
          </a:xfrm>
          <a:prstGeom prst="rect">
            <a:avLst/>
          </a:prstGeom>
        </p:spPr>
      </p:pic>
      <p:pic>
        <p:nvPicPr>
          <p:cNvPr id="4" name="Imag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625" y="3724273"/>
            <a:ext cx="3788231" cy="2841173"/>
          </a:xfrm>
          <a:prstGeom prst="rect">
            <a:avLst/>
          </a:prstGeom>
        </p:spPr>
      </p:pic>
      <p:pic>
        <p:nvPicPr>
          <p:cNvPr id="5" name="Imag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070" y="-335996"/>
            <a:ext cx="3574786" cy="2383191"/>
          </a:xfrm>
          <a:prstGeom prst="rect">
            <a:avLst/>
          </a:prstGeom>
        </p:spPr>
      </p:pic>
      <p:pic>
        <p:nvPicPr>
          <p:cNvPr id="28" name="Imag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16070" y="0"/>
            <a:ext cx="3574786" cy="2047195"/>
          </a:xfrm>
          <a:prstGeom prst="rect">
            <a:avLst/>
          </a:prstGeom>
        </p:spPr>
      </p:pic>
    </p:spTree>
    <p:extLst>
      <p:ext uri="{BB962C8B-B14F-4D97-AF65-F5344CB8AC3E}">
        <p14:creationId xmlns:p14="http://schemas.microsoft.com/office/powerpoint/2010/main" val="282297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0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9405"/>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9414"/>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4" grpId="0"/>
      <p:bldP spid="59405" grpId="0"/>
      <p:bldP spid="5941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1" cy="6858000"/>
          </a:xfrm>
          <a:prstGeom prst="rect">
            <a:avLst/>
          </a:prstGeom>
        </p:spPr>
      </p:pic>
      <p:pic>
        <p:nvPicPr>
          <p:cNvPr id="3" name="Imag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143500" cy="6858000"/>
          </a:xfrm>
          <a:prstGeom prst="rect">
            <a:avLst/>
          </a:prstGeom>
        </p:spPr>
      </p:pic>
    </p:spTree>
    <p:extLst>
      <p:ext uri="{BB962C8B-B14F-4D97-AF65-F5344CB8AC3E}">
        <p14:creationId xmlns:p14="http://schemas.microsoft.com/office/powerpoint/2010/main" val="275047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65539" name="Text Box 3"/>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65540" name="Text Box 4"/>
          <p:cNvSpPr txBox="1">
            <a:spLocks noChangeArrowheads="1"/>
          </p:cNvSpPr>
          <p:nvPr/>
        </p:nvSpPr>
        <p:spPr bwMode="auto">
          <a:xfrm>
            <a:off x="179388" y="3643313"/>
            <a:ext cx="41767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FORMELLE</a:t>
            </a:r>
          </a:p>
        </p:txBody>
      </p:sp>
      <p:sp>
        <p:nvSpPr>
          <p:cNvPr id="65541" name="Text Box 5"/>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65542" name="Text Box 6"/>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65543" name="Text Box 7"/>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65544" name="Text Box 8"/>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SYMBOLIQUE</a:t>
            </a:r>
          </a:p>
        </p:txBody>
      </p:sp>
      <p:sp>
        <p:nvSpPr>
          <p:cNvPr id="65545" name="Text Box 9"/>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65546" name="Text Box 10"/>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65547"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65548" name="Text Box 12"/>
          <p:cNvSpPr txBox="1">
            <a:spLocks noChangeArrowheads="1"/>
          </p:cNvSpPr>
          <p:nvPr/>
        </p:nvSpPr>
        <p:spPr bwMode="auto">
          <a:xfrm>
            <a:off x="4572000" y="2198688"/>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LES FORMES</a:t>
            </a:r>
          </a:p>
        </p:txBody>
      </p:sp>
      <p:sp>
        <p:nvSpPr>
          <p:cNvPr id="65549" name="Text Box 13"/>
          <p:cNvSpPr txBox="1">
            <a:spLocks noChangeArrowheads="1"/>
          </p:cNvSpPr>
          <p:nvPr/>
        </p:nvSpPr>
        <p:spPr bwMode="auto">
          <a:xfrm>
            <a:off x="4572000" y="2774950"/>
            <a:ext cx="2951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 STYLE</a:t>
            </a:r>
          </a:p>
        </p:txBody>
      </p:sp>
      <p:sp>
        <p:nvSpPr>
          <p:cNvPr id="65550" name="Text Box 14"/>
          <p:cNvSpPr txBox="1">
            <a:spLocks noChangeArrowheads="1"/>
          </p:cNvSpPr>
          <p:nvPr/>
        </p:nvSpPr>
        <p:spPr bwMode="auto">
          <a:xfrm>
            <a:off x="4572000" y="3783013"/>
            <a:ext cx="295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 DECOR</a:t>
            </a:r>
          </a:p>
        </p:txBody>
      </p:sp>
      <p:sp>
        <p:nvSpPr>
          <p:cNvPr id="65552" name="Text Box 16"/>
          <p:cNvSpPr txBox="1">
            <a:spLocks noChangeArrowheads="1"/>
          </p:cNvSpPr>
          <p:nvPr/>
        </p:nvSpPr>
        <p:spPr bwMode="auto">
          <a:xfrm>
            <a:off x="4572000" y="4286250"/>
            <a:ext cx="295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LA MODENATURE</a:t>
            </a:r>
          </a:p>
        </p:txBody>
      </p:sp>
      <p:sp>
        <p:nvSpPr>
          <p:cNvPr id="65553" name="Text Box 17"/>
          <p:cNvSpPr txBox="1">
            <a:spLocks noChangeArrowheads="1"/>
          </p:cNvSpPr>
          <p:nvPr/>
        </p:nvSpPr>
        <p:spPr bwMode="auto">
          <a:xfrm>
            <a:off x="4572000" y="4791075"/>
            <a:ext cx="295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POLYCHROMIE</a:t>
            </a:r>
          </a:p>
        </p:txBody>
      </p:sp>
      <p:sp>
        <p:nvSpPr>
          <p:cNvPr id="65558" name="Text Box 22"/>
          <p:cNvSpPr txBox="1">
            <a:spLocks noChangeArrowheads="1"/>
          </p:cNvSpPr>
          <p:nvPr/>
        </p:nvSpPr>
        <p:spPr bwMode="auto">
          <a:xfrm>
            <a:off x="4572000" y="3278188"/>
            <a:ext cx="3313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COMPOSITION</a:t>
            </a:r>
          </a:p>
        </p:txBody>
      </p:sp>
      <p:pic>
        <p:nvPicPr>
          <p:cNvPr id="2" name="Imag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1958" y="0"/>
            <a:ext cx="3341540" cy="1989138"/>
          </a:xfrm>
          <a:prstGeom prst="rect">
            <a:avLst/>
          </a:prstGeom>
        </p:spPr>
      </p:pic>
      <p:pic>
        <p:nvPicPr>
          <p:cNvPr id="3" name="Imag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0461" y="-14174"/>
            <a:ext cx="1861131" cy="2017486"/>
          </a:xfrm>
          <a:prstGeom prst="rect">
            <a:avLst/>
          </a:prstGeom>
        </p:spPr>
      </p:pic>
      <p:pic>
        <p:nvPicPr>
          <p:cNvPr id="4" name="Imag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28556" y="-17574"/>
            <a:ext cx="2674558" cy="2005919"/>
          </a:xfrm>
          <a:prstGeom prst="rect">
            <a:avLst/>
          </a:prstGeom>
        </p:spPr>
      </p:pic>
      <p:pic>
        <p:nvPicPr>
          <p:cNvPr id="5" name="Imag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46912" y="3470296"/>
            <a:ext cx="2256202" cy="3008269"/>
          </a:xfrm>
          <a:prstGeom prst="rect">
            <a:avLst/>
          </a:prstGeom>
        </p:spPr>
      </p:pic>
    </p:spTree>
    <p:extLst>
      <p:ext uri="{BB962C8B-B14F-4D97-AF65-F5344CB8AC3E}">
        <p14:creationId xmlns:p14="http://schemas.microsoft.com/office/powerpoint/2010/main" val="317906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552"/>
                                        </p:tgtEl>
                                        <p:attrNameLst>
                                          <p:attrName>style.visibility</p:attrName>
                                        </p:attrNameLst>
                                      </p:cBhvr>
                                      <p:to>
                                        <p:strVal val="visible"/>
                                      </p:to>
                                    </p:set>
                                    <p:animEffect transition="in" filter="fade">
                                      <p:cBhvr>
                                        <p:cTn id="7" dur="1500"/>
                                        <p:tgtEl>
                                          <p:spTgt spid="6555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5553"/>
                                        </p:tgtEl>
                                        <p:attrNameLst>
                                          <p:attrName>style.visibility</p:attrName>
                                        </p:attrNameLst>
                                      </p:cBhvr>
                                      <p:to>
                                        <p:strVal val="visible"/>
                                      </p:to>
                                    </p:set>
                                    <p:animEffect transition="in" filter="fade">
                                      <p:cBhvr>
                                        <p:cTn id="15" dur="1500"/>
                                        <p:tgtEl>
                                          <p:spTgt spid="65553"/>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2" grpId="0"/>
      <p:bldP spid="6555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66563" name="Text Box 3"/>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66564" name="Text Box 4"/>
          <p:cNvSpPr txBox="1">
            <a:spLocks noChangeArrowheads="1"/>
          </p:cNvSpPr>
          <p:nvPr/>
        </p:nvSpPr>
        <p:spPr bwMode="auto">
          <a:xfrm>
            <a:off x="179388" y="3643313"/>
            <a:ext cx="41767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FORMELLE</a:t>
            </a:r>
          </a:p>
        </p:txBody>
      </p:sp>
      <p:sp>
        <p:nvSpPr>
          <p:cNvPr id="66565" name="Text Box 5"/>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66566" name="Text Box 6"/>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66567" name="Text Box 7"/>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66568" name="Text Box 8"/>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SYMBOLIQUE</a:t>
            </a:r>
          </a:p>
        </p:txBody>
      </p:sp>
      <p:sp>
        <p:nvSpPr>
          <p:cNvPr id="66569" name="Text Box 9"/>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66570" name="Text Box 10"/>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66571"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sp>
        <p:nvSpPr>
          <p:cNvPr id="66572" name="Text Box 12"/>
          <p:cNvSpPr txBox="1">
            <a:spLocks noChangeArrowheads="1"/>
          </p:cNvSpPr>
          <p:nvPr/>
        </p:nvSpPr>
        <p:spPr bwMode="auto">
          <a:xfrm>
            <a:off x="4572000" y="2198688"/>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LES FORMES</a:t>
            </a:r>
          </a:p>
        </p:txBody>
      </p:sp>
      <p:sp>
        <p:nvSpPr>
          <p:cNvPr id="66573" name="Text Box 13"/>
          <p:cNvSpPr txBox="1">
            <a:spLocks noChangeArrowheads="1"/>
          </p:cNvSpPr>
          <p:nvPr/>
        </p:nvSpPr>
        <p:spPr bwMode="auto">
          <a:xfrm>
            <a:off x="4572000" y="2774950"/>
            <a:ext cx="2951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 STYLE</a:t>
            </a:r>
          </a:p>
        </p:txBody>
      </p:sp>
      <p:sp>
        <p:nvSpPr>
          <p:cNvPr id="66574" name="Text Box 14"/>
          <p:cNvSpPr txBox="1">
            <a:spLocks noChangeArrowheads="1"/>
          </p:cNvSpPr>
          <p:nvPr/>
        </p:nvSpPr>
        <p:spPr bwMode="auto">
          <a:xfrm>
            <a:off x="4572000" y="3783013"/>
            <a:ext cx="295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 DECOR</a:t>
            </a:r>
          </a:p>
        </p:txBody>
      </p:sp>
      <p:sp>
        <p:nvSpPr>
          <p:cNvPr id="66575" name="Text Box 15"/>
          <p:cNvSpPr txBox="1">
            <a:spLocks noChangeArrowheads="1"/>
          </p:cNvSpPr>
          <p:nvPr/>
        </p:nvSpPr>
        <p:spPr bwMode="auto">
          <a:xfrm>
            <a:off x="4572000" y="5294313"/>
            <a:ext cx="295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L’ECHELLE</a:t>
            </a:r>
          </a:p>
        </p:txBody>
      </p:sp>
      <p:sp>
        <p:nvSpPr>
          <p:cNvPr id="66576" name="Text Box 16"/>
          <p:cNvSpPr txBox="1">
            <a:spLocks noChangeArrowheads="1"/>
          </p:cNvSpPr>
          <p:nvPr/>
        </p:nvSpPr>
        <p:spPr bwMode="auto">
          <a:xfrm>
            <a:off x="4572000" y="4286250"/>
            <a:ext cx="295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MODENATURE</a:t>
            </a:r>
          </a:p>
        </p:txBody>
      </p:sp>
      <p:sp>
        <p:nvSpPr>
          <p:cNvPr id="66577" name="Text Box 17"/>
          <p:cNvSpPr txBox="1">
            <a:spLocks noChangeArrowheads="1"/>
          </p:cNvSpPr>
          <p:nvPr/>
        </p:nvSpPr>
        <p:spPr bwMode="auto">
          <a:xfrm>
            <a:off x="4572000" y="4791075"/>
            <a:ext cx="295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POLYCHROMIE</a:t>
            </a:r>
          </a:p>
        </p:txBody>
      </p:sp>
      <p:sp>
        <p:nvSpPr>
          <p:cNvPr id="66578" name="Text Box 18"/>
          <p:cNvSpPr txBox="1">
            <a:spLocks noChangeArrowheads="1"/>
          </p:cNvSpPr>
          <p:nvPr/>
        </p:nvSpPr>
        <p:spPr bwMode="auto">
          <a:xfrm>
            <a:off x="5292725" y="55832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Les proportions</a:t>
            </a:r>
          </a:p>
        </p:txBody>
      </p:sp>
      <p:sp>
        <p:nvSpPr>
          <p:cNvPr id="66579" name="Text Box 19"/>
          <p:cNvSpPr txBox="1">
            <a:spLocks noChangeArrowheads="1"/>
          </p:cNvSpPr>
          <p:nvPr/>
        </p:nvSpPr>
        <p:spPr bwMode="auto">
          <a:xfrm>
            <a:off x="5292725" y="60150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monumentalité</a:t>
            </a:r>
          </a:p>
        </p:txBody>
      </p:sp>
      <p:sp>
        <p:nvSpPr>
          <p:cNvPr id="66580" name="Text Box 20"/>
          <p:cNvSpPr txBox="1">
            <a:spLocks noChangeArrowheads="1"/>
          </p:cNvSpPr>
          <p:nvPr/>
        </p:nvSpPr>
        <p:spPr bwMode="auto">
          <a:xfrm>
            <a:off x="4572000" y="6308725"/>
            <a:ext cx="4321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LES TRACES</a:t>
            </a:r>
          </a:p>
        </p:txBody>
      </p:sp>
      <p:sp>
        <p:nvSpPr>
          <p:cNvPr id="66581" name="Text Box 21"/>
          <p:cNvSpPr txBox="1">
            <a:spLocks noChangeArrowheads="1"/>
          </p:cNvSpPr>
          <p:nvPr/>
        </p:nvSpPr>
        <p:spPr bwMode="auto">
          <a:xfrm>
            <a:off x="4572000" y="3278188"/>
            <a:ext cx="3313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COMPOSITION</a:t>
            </a:r>
          </a:p>
        </p:txBody>
      </p:sp>
      <p:pic>
        <p:nvPicPr>
          <p:cNvPr id="66589" name="Picture 29" descr="Maison à noyau et mur de refend 5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58296" y="-75320"/>
            <a:ext cx="2470271" cy="2247814"/>
          </a:xfrm>
          <a:prstGeom prst="rect">
            <a:avLst/>
          </a:prstGeom>
          <a:noFill/>
          <a:extLst>
            <a:ext uri="{909E8E84-426E-40DD-AFC4-6F175D3DCCD1}">
              <a14:hiddenFill xmlns:a14="http://schemas.microsoft.com/office/drawing/2010/main">
                <a:solidFill>
                  <a:srgbClr val="FFFFFF"/>
                </a:solidFill>
              </a14:hiddenFill>
            </a:ext>
          </a:extLst>
        </p:spPr>
      </p:pic>
      <p:sp>
        <p:nvSpPr>
          <p:cNvPr id="66590" name="Text Box 30"/>
          <p:cNvSpPr txBox="1">
            <a:spLocks noChangeArrowheads="1"/>
          </p:cNvSpPr>
          <p:nvPr/>
        </p:nvSpPr>
        <p:spPr bwMode="auto">
          <a:xfrm>
            <a:off x="6516688" y="2212975"/>
            <a:ext cx="23764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1200" dirty="0"/>
              <a:t>James Stirling, 1951</a:t>
            </a:r>
          </a:p>
        </p:txBody>
      </p:sp>
      <p:pic>
        <p:nvPicPr>
          <p:cNvPr id="2" name="Imag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782" y="-14387"/>
            <a:ext cx="3875314" cy="2178335"/>
          </a:xfrm>
          <a:prstGeom prst="rect">
            <a:avLst/>
          </a:prstGeom>
        </p:spPr>
      </p:pic>
      <p:pic>
        <p:nvPicPr>
          <p:cNvPr id="3" name="Imag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29363" y="4762"/>
            <a:ext cx="1967666" cy="2159185"/>
          </a:xfrm>
          <a:prstGeom prst="rect">
            <a:avLst/>
          </a:prstGeom>
        </p:spPr>
      </p:pic>
    </p:spTree>
    <p:extLst>
      <p:ext uri="{BB962C8B-B14F-4D97-AF65-F5344CB8AC3E}">
        <p14:creationId xmlns:p14="http://schemas.microsoft.com/office/powerpoint/2010/main" val="417876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80" grpId="0"/>
      <p:bldP spid="6659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60419" name="Text Box 3"/>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60420" name="Text Box 4"/>
          <p:cNvSpPr txBox="1">
            <a:spLocks noChangeArrowheads="1"/>
          </p:cNvSpPr>
          <p:nvPr/>
        </p:nvSpPr>
        <p:spPr bwMode="auto">
          <a:xfrm>
            <a:off x="179388" y="36433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FORMELLE</a:t>
            </a:r>
          </a:p>
        </p:txBody>
      </p:sp>
      <p:sp>
        <p:nvSpPr>
          <p:cNvPr id="60421" name="Text Box 5"/>
          <p:cNvSpPr txBox="1">
            <a:spLocks noChangeArrowheads="1"/>
          </p:cNvSpPr>
          <p:nvPr/>
        </p:nvSpPr>
        <p:spPr bwMode="auto">
          <a:xfrm>
            <a:off x="179388" y="4148138"/>
            <a:ext cx="41767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SPATIALE</a:t>
            </a:r>
          </a:p>
        </p:txBody>
      </p:sp>
      <p:sp>
        <p:nvSpPr>
          <p:cNvPr id="60422" name="Text Box 6"/>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60423" name="Text Box 7"/>
          <p:cNvSpPr txBox="1">
            <a:spLocks noChangeArrowheads="1"/>
          </p:cNvSpPr>
          <p:nvPr/>
        </p:nvSpPr>
        <p:spPr bwMode="auto">
          <a:xfrm>
            <a:off x="179388" y="4645025"/>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DISTRIBUTIVE</a:t>
            </a:r>
          </a:p>
        </p:txBody>
      </p:sp>
      <p:sp>
        <p:nvSpPr>
          <p:cNvPr id="60424" name="Text Box 8"/>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SYMBOLIQUE</a:t>
            </a:r>
          </a:p>
        </p:txBody>
      </p:sp>
      <p:sp>
        <p:nvSpPr>
          <p:cNvPr id="60425" name="Text Box 9"/>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60426" name="Text Box 10"/>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60427"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220" y="5800"/>
            <a:ext cx="2888924" cy="2166693"/>
          </a:xfrm>
          <a:prstGeom prst="rect">
            <a:avLst/>
          </a:prstGeom>
        </p:spPr>
      </p:pic>
      <p:pic>
        <p:nvPicPr>
          <p:cNvPr id="3" name="Imag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6679" y="12685"/>
            <a:ext cx="4608920" cy="6511940"/>
          </a:xfrm>
          <a:prstGeom prst="rect">
            <a:avLst/>
          </a:prstGeom>
        </p:spPr>
      </p:pic>
    </p:spTree>
    <p:extLst>
      <p:ext uri="{BB962C8B-B14F-4D97-AF65-F5344CB8AC3E}">
        <p14:creationId xmlns:p14="http://schemas.microsoft.com/office/powerpoint/2010/main" val="91180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79388" y="22764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CONTEXTUELLE</a:t>
            </a:r>
          </a:p>
        </p:txBody>
      </p:sp>
      <p:sp>
        <p:nvSpPr>
          <p:cNvPr id="68611" name="Text Box 3"/>
          <p:cNvSpPr txBox="1">
            <a:spLocks noChangeArrowheads="1"/>
          </p:cNvSpPr>
          <p:nvPr/>
        </p:nvSpPr>
        <p:spPr bwMode="auto">
          <a:xfrm>
            <a:off x="179388" y="32115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CONSTRUCTIVE</a:t>
            </a:r>
          </a:p>
        </p:txBody>
      </p:sp>
      <p:sp>
        <p:nvSpPr>
          <p:cNvPr id="68612" name="Text Box 4"/>
          <p:cNvSpPr txBox="1">
            <a:spLocks noChangeArrowheads="1"/>
          </p:cNvSpPr>
          <p:nvPr/>
        </p:nvSpPr>
        <p:spPr bwMode="auto">
          <a:xfrm>
            <a:off x="179388" y="36433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FORMELLE</a:t>
            </a:r>
          </a:p>
        </p:txBody>
      </p:sp>
      <p:sp>
        <p:nvSpPr>
          <p:cNvPr id="68613" name="Text Box 5"/>
          <p:cNvSpPr txBox="1">
            <a:spLocks noChangeArrowheads="1"/>
          </p:cNvSpPr>
          <p:nvPr/>
        </p:nvSpPr>
        <p:spPr bwMode="auto">
          <a:xfrm>
            <a:off x="179388" y="4148138"/>
            <a:ext cx="4176712"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SPATIALE</a:t>
            </a:r>
          </a:p>
        </p:txBody>
      </p:sp>
      <p:sp>
        <p:nvSpPr>
          <p:cNvPr id="68614" name="Text Box 6"/>
          <p:cNvSpPr txBox="1">
            <a:spLocks noChangeArrowheads="1"/>
          </p:cNvSpPr>
          <p:nvPr/>
        </p:nvSpPr>
        <p:spPr bwMode="auto">
          <a:xfrm>
            <a:off x="179388" y="2708275"/>
            <a:ext cx="41767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PROGRAMMATIQUE </a:t>
            </a:r>
          </a:p>
        </p:txBody>
      </p:sp>
      <p:sp>
        <p:nvSpPr>
          <p:cNvPr id="68615" name="Text Box 7"/>
          <p:cNvSpPr txBox="1">
            <a:spLocks noChangeArrowheads="1"/>
          </p:cNvSpPr>
          <p:nvPr/>
        </p:nvSpPr>
        <p:spPr bwMode="auto">
          <a:xfrm>
            <a:off x="179388" y="4645025"/>
            <a:ext cx="4176712"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solidFill>
                  <a:schemeClr val="tx1"/>
                </a:solidFill>
              </a:rPr>
              <a:t>LA DIMENSION DISTRIBUTIVE</a:t>
            </a:r>
          </a:p>
        </p:txBody>
      </p:sp>
      <p:sp>
        <p:nvSpPr>
          <p:cNvPr id="68616" name="Text Box 8"/>
          <p:cNvSpPr txBox="1">
            <a:spLocks noChangeArrowheads="1"/>
          </p:cNvSpPr>
          <p:nvPr/>
        </p:nvSpPr>
        <p:spPr bwMode="auto">
          <a:xfrm>
            <a:off x="179388" y="5149850"/>
            <a:ext cx="4176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dirty="0"/>
              <a:t>LA DIMENSION SYMBOLIQUE</a:t>
            </a:r>
          </a:p>
        </p:txBody>
      </p:sp>
      <p:sp>
        <p:nvSpPr>
          <p:cNvPr id="68617" name="Text Box 9"/>
          <p:cNvSpPr txBox="1">
            <a:spLocks noChangeArrowheads="1"/>
          </p:cNvSpPr>
          <p:nvPr/>
        </p:nvSpPr>
        <p:spPr bwMode="auto">
          <a:xfrm>
            <a:off x="179388" y="5653088"/>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ECONOMIQUE</a:t>
            </a:r>
          </a:p>
        </p:txBody>
      </p:sp>
      <p:sp>
        <p:nvSpPr>
          <p:cNvPr id="68618" name="Text Box 10"/>
          <p:cNvSpPr txBox="1">
            <a:spLocks noChangeArrowheads="1"/>
          </p:cNvSpPr>
          <p:nvPr/>
        </p:nvSpPr>
        <p:spPr bwMode="auto">
          <a:xfrm>
            <a:off x="179388" y="6157913"/>
            <a:ext cx="4176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t>LA DIMENSION HUMAINE</a:t>
            </a:r>
          </a:p>
        </p:txBody>
      </p:sp>
      <p:sp>
        <p:nvSpPr>
          <p:cNvPr id="68619" name="Text Box 11"/>
          <p:cNvSpPr txBox="1">
            <a:spLocks noChangeArrowheads="1"/>
          </p:cNvSpPr>
          <p:nvPr/>
        </p:nvSpPr>
        <p:spPr bwMode="auto">
          <a:xfrm>
            <a:off x="5292725" y="1989138"/>
            <a:ext cx="360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fr-FR"/>
          </a:p>
        </p:txBody>
      </p:sp>
      <p:pic>
        <p:nvPicPr>
          <p:cNvPr id="2" name="Imag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06211" y="2355850"/>
            <a:ext cx="4286964" cy="2690019"/>
          </a:xfrm>
          <a:prstGeom prst="rect">
            <a:avLst/>
          </a:prstGeom>
        </p:spPr>
      </p:pic>
    </p:spTree>
    <p:extLst>
      <p:ext uri="{BB962C8B-B14F-4D97-AF65-F5344CB8AC3E}">
        <p14:creationId xmlns:p14="http://schemas.microsoft.com/office/powerpoint/2010/main" val="12369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969</TotalTime>
  <Words>1691</Words>
  <Application>Microsoft Office PowerPoint</Application>
  <PresentationFormat>Affichage à l'écran (4:3)</PresentationFormat>
  <Paragraphs>472</Paragraphs>
  <Slides>104</Slides>
  <Notes>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104</vt:i4>
      </vt:variant>
    </vt:vector>
  </HeadingPairs>
  <TitlesOfParts>
    <vt:vector size="113" baseType="lpstr">
      <vt:lpstr>Batang</vt:lpstr>
      <vt:lpstr>Arial</vt:lpstr>
      <vt:lpstr>Calibri</vt:lpstr>
      <vt:lpstr>Calibri Light</vt:lpstr>
      <vt:lpstr>Century Gothic</vt:lpstr>
      <vt:lpstr>Franklin Gothic Medium</vt:lpstr>
      <vt:lpstr>Times</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UB3</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Gilles RAGOT</dc:creator>
  <cp:lastModifiedBy>Gilles RAGOT</cp:lastModifiedBy>
  <cp:revision>54</cp:revision>
  <dcterms:created xsi:type="dcterms:W3CDTF">2017-10-08T08:00:35Z</dcterms:created>
  <dcterms:modified xsi:type="dcterms:W3CDTF">2017-11-14T12:51:18Z</dcterms:modified>
</cp:coreProperties>
</file>